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8" r:id="rId4"/>
    <p:sldId id="259" r:id="rId5"/>
    <p:sldId id="260" r:id="rId6"/>
    <p:sldId id="265" r:id="rId7"/>
    <p:sldId id="263" r:id="rId8"/>
    <p:sldId id="295" r:id="rId9"/>
    <p:sldId id="266" r:id="rId10"/>
    <p:sldId id="271" r:id="rId11"/>
    <p:sldId id="261" r:id="rId12"/>
    <p:sldId id="299" r:id="rId13"/>
    <p:sldId id="262" r:id="rId14"/>
    <p:sldId id="264" r:id="rId15"/>
    <p:sldId id="257" r:id="rId16"/>
    <p:sldId id="268" r:id="rId17"/>
    <p:sldId id="267" r:id="rId18"/>
    <p:sldId id="269" r:id="rId19"/>
    <p:sldId id="270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5" r:id="rId29"/>
    <p:sldId id="283" r:id="rId30"/>
    <p:sldId id="284" r:id="rId31"/>
    <p:sldId id="281" r:id="rId32"/>
    <p:sldId id="282" r:id="rId33"/>
    <p:sldId id="287" r:id="rId34"/>
    <p:sldId id="288" r:id="rId35"/>
    <p:sldId id="289" r:id="rId36"/>
    <p:sldId id="296" r:id="rId37"/>
    <p:sldId id="300" r:id="rId38"/>
  </p:sldIdLst>
  <p:sldSz cx="6858000" cy="9144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2C8"/>
    <a:srgbClr val="EF6B21"/>
    <a:srgbClr val="FDA3EA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248" autoAdjust="0"/>
    <p:restoredTop sz="94660"/>
  </p:normalViewPr>
  <p:slideViewPr>
    <p:cSldViewPr>
      <p:cViewPr>
        <p:scale>
          <a:sx n="50" d="100"/>
          <a:sy n="50" d="100"/>
        </p:scale>
        <p:origin x="-216" y="7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ysClr val="window" lastClr="FFFFFF"/>
        </a:solidFill>
        <a:ln w="38100" cap="flat" cmpd="sng" algn="ctr">
          <a:solidFill>
            <a:sysClr val="windowText" lastClr="000000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51741947371704E-2"/>
          <c:y val="0.10623819575602711"/>
          <c:w val="0.93884825805262828"/>
          <c:h val="0.61514899903909315"/>
        </c:manualLayout>
      </c:layout>
      <c:bar3DChart>
        <c:barDir val="col"/>
        <c:grouping val="clustered"/>
        <c:varyColors val="0"/>
        <c:ser>
          <c:idx val="0"/>
          <c:order val="0"/>
          <c:spPr>
            <a:ln w="28575"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8575">
                <a:solidFill>
                  <a:srgbClr val="C0504D">
                    <a:lumMod val="50000"/>
                  </a:srgb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8575">
                <a:solidFill>
                  <a:srgbClr val="F79646">
                    <a:lumMod val="75000"/>
                  </a:srgb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28575">
                <a:solidFill>
                  <a:srgbClr val="00206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rgbClr val="0033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5050"/>
              </a:solidFill>
              <a:ln w="28575">
                <a:solidFill>
                  <a:srgbClr val="C0504D">
                    <a:lumMod val="50000"/>
                  </a:srgbClr>
                </a:solidFill>
              </a:ln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Foglio1!$B$1:$G$1</c:f>
              <c:strCache>
                <c:ptCount val="6"/>
                <c:pt idx="0">
                  <c:v>associati</c:v>
                </c:pt>
                <c:pt idx="1">
                  <c:v>dsa</c:v>
                </c:pt>
                <c:pt idx="2">
                  <c:v>condotta</c:v>
                </c:pt>
                <c:pt idx="3">
                  <c:v>umore</c:v>
                </c:pt>
                <c:pt idx="4">
                  <c:v>ansia</c:v>
                </c:pt>
                <c:pt idx="5">
                  <c:v>opp/prov</c:v>
                </c:pt>
              </c:strCache>
            </c:strRef>
          </c:cat>
          <c:val>
            <c:numRef>
              <c:f>Foglio1!$B$2:$G$2</c:f>
              <c:numCache>
                <c:formatCode>0%</c:formatCode>
                <c:ptCount val="6"/>
                <c:pt idx="0">
                  <c:v>1</c:v>
                </c:pt>
                <c:pt idx="1">
                  <c:v>0.12</c:v>
                </c:pt>
                <c:pt idx="2" formatCode="0.00%">
                  <c:v>0.25700000000000001</c:v>
                </c:pt>
                <c:pt idx="3" formatCode="0.00%">
                  <c:v>0.182</c:v>
                </c:pt>
                <c:pt idx="4" formatCode="0.00%">
                  <c:v>0.25800000000000001</c:v>
                </c:pt>
                <c:pt idx="5" formatCode="0.00%">
                  <c:v>0.35199999999999998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914560"/>
        <c:axId val="130919808"/>
        <c:axId val="0"/>
      </c:bar3DChart>
      <c:catAx>
        <c:axId val="130914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0919808"/>
        <c:crosses val="autoZero"/>
        <c:auto val="1"/>
        <c:lblAlgn val="ctr"/>
        <c:lblOffset val="100"/>
        <c:noMultiLvlLbl val="0"/>
      </c:catAx>
      <c:valAx>
        <c:axId val="130919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0914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33871575235E-2"/>
          <c:y val="0"/>
          <c:w val="0.89999993225684949"/>
          <c:h val="7.325005782599747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28575">
      <a:solidFill>
        <a:sysClr val="windowText" lastClr="00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/>
              <a:t>alunni con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rgbClr val="00B0F0"/>
                </a:solidFill>
              </a:rPr>
              <a:t>D</a:t>
            </a:r>
            <a:r>
              <a:rPr lang="it-IT" dirty="0">
                <a:solidFill>
                  <a:srgbClr val="FF0000"/>
                </a:solidFill>
              </a:rPr>
              <a:t>H</a:t>
            </a:r>
            <a:r>
              <a:rPr lang="it-IT" dirty="0">
                <a:solidFill>
                  <a:srgbClr val="00B0F0"/>
                </a:solidFill>
              </a:rPr>
              <a:t>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7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explosion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4053565179352581"/>
                  <c:y val="-0.1647685185185185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alunni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 in </a:t>
                    </a:r>
                    <a:r>
                      <a:rPr lang="en-US" sz="1400" b="1" baseline="0" dirty="0" err="1">
                        <a:solidFill>
                          <a:schemeClr val="tx1"/>
                        </a:solidFill>
                      </a:rPr>
                      <a:t>età</a:t>
                    </a: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baseline="0" dirty="0" err="1">
                        <a:solidFill>
                          <a:schemeClr val="tx1"/>
                        </a:solidFill>
                      </a:rPr>
                      <a:t>scolare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278215223097109E-3"/>
                  <c:y val="2.230314960629921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 </a:t>
                    </a:r>
                    <a:r>
                      <a:rPr lang="en-US" sz="1400" b="1" dirty="0" err="1"/>
                      <a:t>femmine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4011373578303"/>
                  <c:y val="1.881014873140857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3maschi</a:t>
                    </a:r>
                    <a:endParaRPr lang="en-US" sz="12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val>
            <c:numRef>
              <c:f>Foglio1!$C$2:$C$4</c:f>
              <c:numCache>
                <c:formatCode>0%</c:formatCode>
                <c:ptCount val="3"/>
                <c:pt idx="0">
                  <c:v>1</c:v>
                </c:pt>
                <c:pt idx="1">
                  <c:v>0.04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dk1"/>
    </a:solidFill>
    <a:ln w="38100" cap="flat" cmpd="sng" algn="ctr">
      <a:solidFill>
        <a:schemeClr val="lt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582D-D00F-4DF4-9DFC-9C7D2FE2E9C1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DB9A7A-B5CB-4777-8572-12C93EC94460}">
      <dgm:prSet phldrT="[Testo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it-IT" sz="2000" b="1" i="0" dirty="0" smtClean="0"/>
            <a:t>Mappe logiche</a:t>
          </a:r>
          <a:endParaRPr lang="it-IT" sz="2000" b="1" i="0" dirty="0"/>
        </a:p>
      </dgm:t>
    </dgm:pt>
    <dgm:pt modelId="{D2533DA3-0F63-4A1B-A76F-D679E572386A}" type="parTrans" cxnId="{4AB51478-3CE0-415A-A93C-AEF16C3BC9A5}">
      <dgm:prSet/>
      <dgm:spPr/>
      <dgm:t>
        <a:bodyPr/>
        <a:lstStyle/>
        <a:p>
          <a:endParaRPr lang="it-IT"/>
        </a:p>
      </dgm:t>
    </dgm:pt>
    <dgm:pt modelId="{77C966E0-F75D-4C48-A7BB-2DCB3B143B23}" type="sibTrans" cxnId="{4AB51478-3CE0-415A-A93C-AEF16C3BC9A5}">
      <dgm:prSet/>
      <dgm:spPr/>
      <dgm:t>
        <a:bodyPr/>
        <a:lstStyle/>
        <a:p>
          <a:endParaRPr lang="it-IT"/>
        </a:p>
      </dgm:t>
    </dgm:pt>
    <dgm:pt modelId="{64C941C6-8E9C-47C4-9238-71DAD8E70E72}">
      <dgm:prSet phldrT="[Testo]" custT="1"/>
      <dgm:spPr>
        <a:ln w="57150">
          <a:solidFill>
            <a:srgbClr val="FF0000"/>
          </a:solidFill>
        </a:ln>
      </dgm:spPr>
      <dgm:t>
        <a:bodyPr/>
        <a:lstStyle/>
        <a:p>
          <a:r>
            <a:rPr lang="it-IT" sz="2000" b="1" dirty="0" smtClean="0"/>
            <a:t>Obiettivi concordati</a:t>
          </a:r>
          <a:endParaRPr lang="it-IT" sz="2000" b="1" dirty="0"/>
        </a:p>
      </dgm:t>
    </dgm:pt>
    <dgm:pt modelId="{C2BEDC85-971A-4512-853F-82F2AA948F27}" type="parTrans" cxnId="{16CCCDDC-BC58-4D8B-903B-FD7CE8FB7C80}">
      <dgm:prSet/>
      <dgm:spPr/>
      <dgm:t>
        <a:bodyPr/>
        <a:lstStyle/>
        <a:p>
          <a:endParaRPr lang="it-IT"/>
        </a:p>
      </dgm:t>
    </dgm:pt>
    <dgm:pt modelId="{CAEB0C68-0861-45D4-A402-36494819F9B6}" type="sibTrans" cxnId="{16CCCDDC-BC58-4D8B-903B-FD7CE8FB7C80}">
      <dgm:prSet/>
      <dgm:spPr/>
      <dgm:t>
        <a:bodyPr/>
        <a:lstStyle/>
        <a:p>
          <a:endParaRPr lang="it-IT"/>
        </a:p>
      </dgm:t>
    </dgm:pt>
    <dgm:pt modelId="{629BC12A-3C01-4F3C-A2D6-49D12123F313}">
      <dgm:prSet phldrT="[Testo]" custT="1"/>
      <dgm:spPr>
        <a:ln w="57150">
          <a:solidFill>
            <a:srgbClr val="00B050"/>
          </a:solidFill>
        </a:ln>
      </dgm:spPr>
      <dgm:t>
        <a:bodyPr/>
        <a:lstStyle/>
        <a:p>
          <a:r>
            <a:rPr lang="it-IT" sz="2000" b="1" dirty="0" smtClean="0"/>
            <a:t>Strumenti multimediali</a:t>
          </a:r>
          <a:endParaRPr lang="it-IT" sz="2000" b="1" dirty="0"/>
        </a:p>
      </dgm:t>
    </dgm:pt>
    <dgm:pt modelId="{B9727619-AA71-4E61-BE2A-DFBF230FC7BC}" type="parTrans" cxnId="{5A83421D-E37E-48B3-B92D-375244B7ED43}">
      <dgm:prSet/>
      <dgm:spPr/>
      <dgm:t>
        <a:bodyPr/>
        <a:lstStyle/>
        <a:p>
          <a:endParaRPr lang="it-IT"/>
        </a:p>
      </dgm:t>
    </dgm:pt>
    <dgm:pt modelId="{C31CE4AB-6756-4F0B-8619-B981C3CFC084}" type="sibTrans" cxnId="{5A83421D-E37E-48B3-B92D-375244B7ED43}">
      <dgm:prSet/>
      <dgm:spPr/>
      <dgm:t>
        <a:bodyPr/>
        <a:lstStyle/>
        <a:p>
          <a:endParaRPr lang="it-IT"/>
        </a:p>
      </dgm:t>
    </dgm:pt>
    <dgm:pt modelId="{300C2261-D8A3-4114-8E9C-998E29F04C37}">
      <dgm:prSet phldrT="[Testo]"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it-IT" sz="2000" b="1" dirty="0" smtClean="0"/>
            <a:t>Verifiche suddivise</a:t>
          </a:r>
          <a:endParaRPr lang="it-IT" sz="2000" b="1" dirty="0"/>
        </a:p>
      </dgm:t>
    </dgm:pt>
    <dgm:pt modelId="{78AB1EA9-5730-46CD-98BB-332148DA2E75}" type="parTrans" cxnId="{824D45C2-8363-4D38-9C3A-6F6944C83982}">
      <dgm:prSet/>
      <dgm:spPr/>
      <dgm:t>
        <a:bodyPr/>
        <a:lstStyle/>
        <a:p>
          <a:endParaRPr lang="it-IT"/>
        </a:p>
      </dgm:t>
    </dgm:pt>
    <dgm:pt modelId="{4ED3B2DE-42B4-41F2-9003-4C2C58B439D2}" type="sibTrans" cxnId="{824D45C2-8363-4D38-9C3A-6F6944C83982}">
      <dgm:prSet/>
      <dgm:spPr/>
      <dgm:t>
        <a:bodyPr/>
        <a:lstStyle/>
        <a:p>
          <a:endParaRPr lang="it-IT"/>
        </a:p>
      </dgm:t>
    </dgm:pt>
    <dgm:pt modelId="{4281AA05-EA19-4FF0-A7D3-E8272281EA0A}">
      <dgm:prSet phldrT="[Testo]" custT="1"/>
      <dgm:spPr>
        <a:ln w="57150">
          <a:solidFill>
            <a:srgbClr val="FA12C8"/>
          </a:solidFill>
        </a:ln>
      </dgm:spPr>
      <dgm:t>
        <a:bodyPr/>
        <a:lstStyle/>
        <a:p>
          <a:r>
            <a:rPr lang="it-IT" sz="2000" b="1" dirty="0" smtClean="0"/>
            <a:t>Controllare che scriva sul diario </a:t>
          </a:r>
          <a:endParaRPr lang="it-IT" sz="2000" b="1" dirty="0"/>
        </a:p>
      </dgm:t>
    </dgm:pt>
    <dgm:pt modelId="{A1019159-184A-46C5-9CF5-F4C42CCC5E19}" type="parTrans" cxnId="{EF23774C-4581-46A7-898A-1106BBA7446E}">
      <dgm:prSet/>
      <dgm:spPr/>
      <dgm:t>
        <a:bodyPr/>
        <a:lstStyle/>
        <a:p>
          <a:endParaRPr lang="it-IT"/>
        </a:p>
      </dgm:t>
    </dgm:pt>
    <dgm:pt modelId="{406092E0-BE8F-418A-B186-F0C3FE99C21D}" type="sibTrans" cxnId="{EF23774C-4581-46A7-898A-1106BBA7446E}">
      <dgm:prSet/>
      <dgm:spPr/>
      <dgm:t>
        <a:bodyPr/>
        <a:lstStyle/>
        <a:p>
          <a:endParaRPr lang="it-IT"/>
        </a:p>
      </dgm:t>
    </dgm:pt>
    <dgm:pt modelId="{D1EE00B1-619D-4433-B61E-801E2673B48C}">
      <dgm:prSet custT="1"/>
      <dgm:spPr>
        <a:ln w="57150">
          <a:solidFill>
            <a:srgbClr val="EF6B21"/>
          </a:solidFill>
        </a:ln>
      </dgm:spPr>
      <dgm:t>
        <a:bodyPr/>
        <a:lstStyle/>
        <a:p>
          <a:r>
            <a:rPr lang="it-IT" sz="2000" b="1" dirty="0" smtClean="0"/>
            <a:t>Gratificazioni</a:t>
          </a:r>
          <a:endParaRPr lang="it-IT" sz="2000" b="1" dirty="0"/>
        </a:p>
      </dgm:t>
    </dgm:pt>
    <dgm:pt modelId="{1A069E45-0D49-4AC1-80AD-F29225FF83AC}" type="parTrans" cxnId="{5D18B93C-988D-4DE5-B10E-CCBD0B1B203D}">
      <dgm:prSet/>
      <dgm:spPr/>
      <dgm:t>
        <a:bodyPr/>
        <a:lstStyle/>
        <a:p>
          <a:endParaRPr lang="it-IT"/>
        </a:p>
      </dgm:t>
    </dgm:pt>
    <dgm:pt modelId="{1F31D9D6-1523-46B5-81D2-EA85CB32C569}" type="sibTrans" cxnId="{5D18B93C-988D-4DE5-B10E-CCBD0B1B203D}">
      <dgm:prSet/>
      <dgm:spPr/>
      <dgm:t>
        <a:bodyPr/>
        <a:lstStyle/>
        <a:p>
          <a:endParaRPr lang="it-IT"/>
        </a:p>
      </dgm:t>
    </dgm:pt>
    <dgm:pt modelId="{D4266C48-6C8F-4CA4-A676-D4F77EF138AD}">
      <dgm:prSet custT="1"/>
      <dgm:spPr>
        <a:ln w="57150">
          <a:solidFill>
            <a:srgbClr val="FDA3EA"/>
          </a:solidFill>
        </a:ln>
      </dgm:spPr>
      <dgm:t>
        <a:bodyPr/>
        <a:lstStyle/>
        <a:p>
          <a:r>
            <a:rPr lang="it-IT" sz="2000" b="1" dirty="0" smtClean="0"/>
            <a:t>Non sospendere l’intervallo come punizione</a:t>
          </a:r>
          <a:endParaRPr lang="it-IT" sz="2000" b="1" dirty="0"/>
        </a:p>
      </dgm:t>
    </dgm:pt>
    <dgm:pt modelId="{E73A068D-78F4-4940-A554-813D98CA317E}" type="parTrans" cxnId="{581080ED-EC5B-4AD5-85B2-78FAEE70A7FE}">
      <dgm:prSet/>
      <dgm:spPr/>
      <dgm:t>
        <a:bodyPr/>
        <a:lstStyle/>
        <a:p>
          <a:endParaRPr lang="it-IT"/>
        </a:p>
      </dgm:t>
    </dgm:pt>
    <dgm:pt modelId="{E37F2EF3-8573-4586-B19B-AC96528AC2E9}" type="sibTrans" cxnId="{581080ED-EC5B-4AD5-85B2-78FAEE70A7FE}">
      <dgm:prSet/>
      <dgm:spPr/>
      <dgm:t>
        <a:bodyPr/>
        <a:lstStyle/>
        <a:p>
          <a:endParaRPr lang="it-IT"/>
        </a:p>
      </dgm:t>
    </dgm:pt>
    <dgm:pt modelId="{570F6186-BE8E-45A3-AF75-13BCB7995C12}" type="pres">
      <dgm:prSet presAssocID="{B6F4582D-D00F-4DF4-9DFC-9C7D2FE2E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B04F04A-CE20-4B57-AE47-EF602DD14534}" type="pres">
      <dgm:prSet presAssocID="{68DB9A7A-B5CB-4777-8572-12C93EC94460}" presName="node" presStyleLbl="node1" presStyleIdx="0" presStyleCnt="7" custScaleX="114240" custRadScaleRad="992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62C9D1-4AD3-4E8B-9436-4E9C7190FD92}" type="pres">
      <dgm:prSet presAssocID="{68DB9A7A-B5CB-4777-8572-12C93EC94460}" presName="spNode" presStyleCnt="0"/>
      <dgm:spPr/>
    </dgm:pt>
    <dgm:pt modelId="{C14B8C09-74B4-461A-A4D1-A37AACBF9B59}" type="pres">
      <dgm:prSet presAssocID="{77C966E0-F75D-4C48-A7BB-2DCB3B143B23}" presName="sibTrans" presStyleLbl="sibTrans1D1" presStyleIdx="0" presStyleCnt="7"/>
      <dgm:spPr/>
      <dgm:t>
        <a:bodyPr/>
        <a:lstStyle/>
        <a:p>
          <a:endParaRPr lang="it-IT"/>
        </a:p>
      </dgm:t>
    </dgm:pt>
    <dgm:pt modelId="{99DBC529-D7DB-4DCD-9C88-5A3B8AD5FC0D}" type="pres">
      <dgm:prSet presAssocID="{64C941C6-8E9C-47C4-9238-71DAD8E70E72}" presName="node" presStyleLbl="node1" presStyleIdx="1" presStyleCnt="7" custScaleX="1546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71A3A0-0597-4056-9D2F-883E3AD6ECB8}" type="pres">
      <dgm:prSet presAssocID="{64C941C6-8E9C-47C4-9238-71DAD8E70E72}" presName="spNode" presStyleCnt="0"/>
      <dgm:spPr/>
    </dgm:pt>
    <dgm:pt modelId="{DC45DF28-20B7-4396-9594-AD33CF005BCA}" type="pres">
      <dgm:prSet presAssocID="{CAEB0C68-0861-45D4-A402-36494819F9B6}" presName="sibTrans" presStyleLbl="sibTrans1D1" presStyleIdx="1" presStyleCnt="7"/>
      <dgm:spPr/>
      <dgm:t>
        <a:bodyPr/>
        <a:lstStyle/>
        <a:p>
          <a:endParaRPr lang="it-IT"/>
        </a:p>
      </dgm:t>
    </dgm:pt>
    <dgm:pt modelId="{2DB26659-9DE6-47FF-B29E-5F8D07B99310}" type="pres">
      <dgm:prSet presAssocID="{629BC12A-3C01-4F3C-A2D6-49D12123F313}" presName="node" presStyleLbl="node1" presStyleIdx="2" presStyleCnt="7" custScaleX="161180" custScaleY="103567" custRadScaleRad="95253" custRadScaleInc="-306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AC81FC-BCBA-423E-BA48-6E229C82CF3D}" type="pres">
      <dgm:prSet presAssocID="{629BC12A-3C01-4F3C-A2D6-49D12123F313}" presName="spNode" presStyleCnt="0"/>
      <dgm:spPr/>
    </dgm:pt>
    <dgm:pt modelId="{F6E3FDAD-64CF-4BCA-A652-C7E0119FCF82}" type="pres">
      <dgm:prSet presAssocID="{C31CE4AB-6756-4F0B-8619-B981C3CFC084}" presName="sibTrans" presStyleLbl="sibTrans1D1" presStyleIdx="2" presStyleCnt="7"/>
      <dgm:spPr/>
      <dgm:t>
        <a:bodyPr/>
        <a:lstStyle/>
        <a:p>
          <a:endParaRPr lang="it-IT"/>
        </a:p>
      </dgm:t>
    </dgm:pt>
    <dgm:pt modelId="{AE497094-9FAF-475E-AC98-FE6CE59E54BF}" type="pres">
      <dgm:prSet presAssocID="{300C2261-D8A3-4114-8E9C-998E29F04C37}" presName="node" presStyleLbl="node1" presStyleIdx="3" presStyleCnt="7" custScaleX="141010" custRadScaleRad="99150" custRadScaleInc="-706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0130F5-8326-4544-A470-372AECF80FA2}" type="pres">
      <dgm:prSet presAssocID="{300C2261-D8A3-4114-8E9C-998E29F04C37}" presName="spNode" presStyleCnt="0"/>
      <dgm:spPr/>
    </dgm:pt>
    <dgm:pt modelId="{1FE53532-ED84-436C-81B9-30C908880E75}" type="pres">
      <dgm:prSet presAssocID="{4ED3B2DE-42B4-41F2-9003-4C2C58B439D2}" presName="sibTrans" presStyleLbl="sibTrans1D1" presStyleIdx="3" presStyleCnt="7"/>
      <dgm:spPr/>
      <dgm:t>
        <a:bodyPr/>
        <a:lstStyle/>
        <a:p>
          <a:endParaRPr lang="it-IT"/>
        </a:p>
      </dgm:t>
    </dgm:pt>
    <dgm:pt modelId="{0B7C5150-A39C-42EC-8F14-0E46E9D0148D}" type="pres">
      <dgm:prSet presAssocID="{4281AA05-EA19-4FF0-A7D3-E8272281EA0A}" presName="node" presStyleLbl="node1" presStyleIdx="4" presStyleCnt="7" custScaleX="228424" custScaleY="115348" custRadScaleRad="94379" custRadScaleInc="300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412CA9-579B-43E7-8A20-CB56A988DD7C}" type="pres">
      <dgm:prSet presAssocID="{4281AA05-EA19-4FF0-A7D3-E8272281EA0A}" presName="spNode" presStyleCnt="0"/>
      <dgm:spPr/>
    </dgm:pt>
    <dgm:pt modelId="{A1BB1C1B-AF0C-4AB8-800F-3A0F3A5D6BB4}" type="pres">
      <dgm:prSet presAssocID="{406092E0-BE8F-418A-B186-F0C3FE99C21D}" presName="sibTrans" presStyleLbl="sibTrans1D1" presStyleIdx="4" presStyleCnt="7"/>
      <dgm:spPr/>
      <dgm:t>
        <a:bodyPr/>
        <a:lstStyle/>
        <a:p>
          <a:endParaRPr lang="it-IT"/>
        </a:p>
      </dgm:t>
    </dgm:pt>
    <dgm:pt modelId="{67D4D189-ED45-4212-BA36-A12B7B62C5C1}" type="pres">
      <dgm:prSet presAssocID="{D4266C48-6C8F-4CA4-A676-D4F77EF138AD}" presName="node" presStyleLbl="node1" presStyleIdx="5" presStyleCnt="7" custScaleX="201251" custScaleY="189142" custRadScaleRad="95791" custRadScaleInc="278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268786-E649-425C-B76F-86330F0F1488}" type="pres">
      <dgm:prSet presAssocID="{D4266C48-6C8F-4CA4-A676-D4F77EF138AD}" presName="spNode" presStyleCnt="0"/>
      <dgm:spPr/>
    </dgm:pt>
    <dgm:pt modelId="{A0D672D6-7FA7-4D73-8A64-BA093C7B3279}" type="pres">
      <dgm:prSet presAssocID="{E37F2EF3-8573-4586-B19B-AC96528AC2E9}" presName="sibTrans" presStyleLbl="sibTrans1D1" presStyleIdx="5" presStyleCnt="7"/>
      <dgm:spPr/>
      <dgm:t>
        <a:bodyPr/>
        <a:lstStyle/>
        <a:p>
          <a:endParaRPr lang="it-IT"/>
        </a:p>
      </dgm:t>
    </dgm:pt>
    <dgm:pt modelId="{2B35D219-AE4C-4AD5-84A3-FADAF46E7A30}" type="pres">
      <dgm:prSet presAssocID="{D1EE00B1-619D-4433-B61E-801E2673B48C}" presName="node" presStyleLbl="node1" presStyleIdx="6" presStyleCnt="7" custScaleX="1926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B6E980-4C62-46B7-959C-42AECDDB23F4}" type="pres">
      <dgm:prSet presAssocID="{D1EE00B1-619D-4433-B61E-801E2673B48C}" presName="spNode" presStyleCnt="0"/>
      <dgm:spPr/>
    </dgm:pt>
    <dgm:pt modelId="{7D58FED3-DF81-4D75-8280-D5E0684DF862}" type="pres">
      <dgm:prSet presAssocID="{1F31D9D6-1523-46B5-81D2-EA85CB32C569}" presName="sibTrans" presStyleLbl="sibTrans1D1" presStyleIdx="6" presStyleCnt="7"/>
      <dgm:spPr/>
      <dgm:t>
        <a:bodyPr/>
        <a:lstStyle/>
        <a:p>
          <a:endParaRPr lang="it-IT"/>
        </a:p>
      </dgm:t>
    </dgm:pt>
  </dgm:ptLst>
  <dgm:cxnLst>
    <dgm:cxn modelId="{B0971E32-4233-4F64-BD13-0DA69D2F5C20}" type="presOf" srcId="{C31CE4AB-6756-4F0B-8619-B981C3CFC084}" destId="{F6E3FDAD-64CF-4BCA-A652-C7E0119FCF82}" srcOrd="0" destOrd="0" presId="urn:microsoft.com/office/officeart/2005/8/layout/cycle6"/>
    <dgm:cxn modelId="{98962208-F997-43B7-8BA5-2F9F0937D506}" type="presOf" srcId="{D4266C48-6C8F-4CA4-A676-D4F77EF138AD}" destId="{67D4D189-ED45-4212-BA36-A12B7B62C5C1}" srcOrd="0" destOrd="0" presId="urn:microsoft.com/office/officeart/2005/8/layout/cycle6"/>
    <dgm:cxn modelId="{28E8D5C2-2B51-4930-87B7-067524822A9A}" type="presOf" srcId="{68DB9A7A-B5CB-4777-8572-12C93EC94460}" destId="{6B04F04A-CE20-4B57-AE47-EF602DD14534}" srcOrd="0" destOrd="0" presId="urn:microsoft.com/office/officeart/2005/8/layout/cycle6"/>
    <dgm:cxn modelId="{915EB511-BF93-411D-AACF-C2B72317FCF9}" type="presOf" srcId="{629BC12A-3C01-4F3C-A2D6-49D12123F313}" destId="{2DB26659-9DE6-47FF-B29E-5F8D07B99310}" srcOrd="0" destOrd="0" presId="urn:microsoft.com/office/officeart/2005/8/layout/cycle6"/>
    <dgm:cxn modelId="{7B9865ED-10EC-42D5-9B21-8EE37C1E9E76}" type="presOf" srcId="{64C941C6-8E9C-47C4-9238-71DAD8E70E72}" destId="{99DBC529-D7DB-4DCD-9C88-5A3B8AD5FC0D}" srcOrd="0" destOrd="0" presId="urn:microsoft.com/office/officeart/2005/8/layout/cycle6"/>
    <dgm:cxn modelId="{581080ED-EC5B-4AD5-85B2-78FAEE70A7FE}" srcId="{B6F4582D-D00F-4DF4-9DFC-9C7D2FE2E9C1}" destId="{D4266C48-6C8F-4CA4-A676-D4F77EF138AD}" srcOrd="5" destOrd="0" parTransId="{E73A068D-78F4-4940-A554-813D98CA317E}" sibTransId="{E37F2EF3-8573-4586-B19B-AC96528AC2E9}"/>
    <dgm:cxn modelId="{5A83421D-E37E-48B3-B92D-375244B7ED43}" srcId="{B6F4582D-D00F-4DF4-9DFC-9C7D2FE2E9C1}" destId="{629BC12A-3C01-4F3C-A2D6-49D12123F313}" srcOrd="2" destOrd="0" parTransId="{B9727619-AA71-4E61-BE2A-DFBF230FC7BC}" sibTransId="{C31CE4AB-6756-4F0B-8619-B981C3CFC084}"/>
    <dgm:cxn modelId="{EC803E34-D59C-46E2-BD28-6F5A804554C8}" type="presOf" srcId="{406092E0-BE8F-418A-B186-F0C3FE99C21D}" destId="{A1BB1C1B-AF0C-4AB8-800F-3A0F3A5D6BB4}" srcOrd="0" destOrd="0" presId="urn:microsoft.com/office/officeart/2005/8/layout/cycle6"/>
    <dgm:cxn modelId="{D791A9F2-2D05-4E8C-A081-B2029A55F3F5}" type="presOf" srcId="{300C2261-D8A3-4114-8E9C-998E29F04C37}" destId="{AE497094-9FAF-475E-AC98-FE6CE59E54BF}" srcOrd="0" destOrd="0" presId="urn:microsoft.com/office/officeart/2005/8/layout/cycle6"/>
    <dgm:cxn modelId="{8D18418E-42A6-4F22-9055-995E992541D3}" type="presOf" srcId="{E37F2EF3-8573-4586-B19B-AC96528AC2E9}" destId="{A0D672D6-7FA7-4D73-8A64-BA093C7B3279}" srcOrd="0" destOrd="0" presId="urn:microsoft.com/office/officeart/2005/8/layout/cycle6"/>
    <dgm:cxn modelId="{0B01CE7E-1976-4CF0-A660-8BC20CED40BC}" type="presOf" srcId="{1F31D9D6-1523-46B5-81D2-EA85CB32C569}" destId="{7D58FED3-DF81-4D75-8280-D5E0684DF862}" srcOrd="0" destOrd="0" presId="urn:microsoft.com/office/officeart/2005/8/layout/cycle6"/>
    <dgm:cxn modelId="{4C72F488-985F-47BC-A879-2CC481741D16}" type="presOf" srcId="{B6F4582D-D00F-4DF4-9DFC-9C7D2FE2E9C1}" destId="{570F6186-BE8E-45A3-AF75-13BCB7995C12}" srcOrd="0" destOrd="0" presId="urn:microsoft.com/office/officeart/2005/8/layout/cycle6"/>
    <dgm:cxn modelId="{BA4E620B-FD39-46BD-AE2F-E390C7613580}" type="presOf" srcId="{CAEB0C68-0861-45D4-A402-36494819F9B6}" destId="{DC45DF28-20B7-4396-9594-AD33CF005BCA}" srcOrd="0" destOrd="0" presId="urn:microsoft.com/office/officeart/2005/8/layout/cycle6"/>
    <dgm:cxn modelId="{597D3EE5-F62D-45E9-9460-99C52A9DBEB4}" type="presOf" srcId="{D1EE00B1-619D-4433-B61E-801E2673B48C}" destId="{2B35D219-AE4C-4AD5-84A3-FADAF46E7A30}" srcOrd="0" destOrd="0" presId="urn:microsoft.com/office/officeart/2005/8/layout/cycle6"/>
    <dgm:cxn modelId="{849FA327-FE72-4306-BC62-BC09242DF638}" type="presOf" srcId="{4ED3B2DE-42B4-41F2-9003-4C2C58B439D2}" destId="{1FE53532-ED84-436C-81B9-30C908880E75}" srcOrd="0" destOrd="0" presId="urn:microsoft.com/office/officeart/2005/8/layout/cycle6"/>
    <dgm:cxn modelId="{16CCCDDC-BC58-4D8B-903B-FD7CE8FB7C80}" srcId="{B6F4582D-D00F-4DF4-9DFC-9C7D2FE2E9C1}" destId="{64C941C6-8E9C-47C4-9238-71DAD8E70E72}" srcOrd="1" destOrd="0" parTransId="{C2BEDC85-971A-4512-853F-82F2AA948F27}" sibTransId="{CAEB0C68-0861-45D4-A402-36494819F9B6}"/>
    <dgm:cxn modelId="{EF23774C-4581-46A7-898A-1106BBA7446E}" srcId="{B6F4582D-D00F-4DF4-9DFC-9C7D2FE2E9C1}" destId="{4281AA05-EA19-4FF0-A7D3-E8272281EA0A}" srcOrd="4" destOrd="0" parTransId="{A1019159-184A-46C5-9CF5-F4C42CCC5E19}" sibTransId="{406092E0-BE8F-418A-B186-F0C3FE99C21D}"/>
    <dgm:cxn modelId="{5D18B93C-988D-4DE5-B10E-CCBD0B1B203D}" srcId="{B6F4582D-D00F-4DF4-9DFC-9C7D2FE2E9C1}" destId="{D1EE00B1-619D-4433-B61E-801E2673B48C}" srcOrd="6" destOrd="0" parTransId="{1A069E45-0D49-4AC1-80AD-F29225FF83AC}" sibTransId="{1F31D9D6-1523-46B5-81D2-EA85CB32C569}"/>
    <dgm:cxn modelId="{4AB51478-3CE0-415A-A93C-AEF16C3BC9A5}" srcId="{B6F4582D-D00F-4DF4-9DFC-9C7D2FE2E9C1}" destId="{68DB9A7A-B5CB-4777-8572-12C93EC94460}" srcOrd="0" destOrd="0" parTransId="{D2533DA3-0F63-4A1B-A76F-D679E572386A}" sibTransId="{77C966E0-F75D-4C48-A7BB-2DCB3B143B23}"/>
    <dgm:cxn modelId="{A683A1E9-E2E8-4612-B0FF-CEC89719ED92}" type="presOf" srcId="{4281AA05-EA19-4FF0-A7D3-E8272281EA0A}" destId="{0B7C5150-A39C-42EC-8F14-0E46E9D0148D}" srcOrd="0" destOrd="0" presId="urn:microsoft.com/office/officeart/2005/8/layout/cycle6"/>
    <dgm:cxn modelId="{C98C2C0C-069C-437C-9E9B-2BC5273BEC45}" type="presOf" srcId="{77C966E0-F75D-4C48-A7BB-2DCB3B143B23}" destId="{C14B8C09-74B4-461A-A4D1-A37AACBF9B59}" srcOrd="0" destOrd="0" presId="urn:microsoft.com/office/officeart/2005/8/layout/cycle6"/>
    <dgm:cxn modelId="{824D45C2-8363-4D38-9C3A-6F6944C83982}" srcId="{B6F4582D-D00F-4DF4-9DFC-9C7D2FE2E9C1}" destId="{300C2261-D8A3-4114-8E9C-998E29F04C37}" srcOrd="3" destOrd="0" parTransId="{78AB1EA9-5730-46CD-98BB-332148DA2E75}" sibTransId="{4ED3B2DE-42B4-41F2-9003-4C2C58B439D2}"/>
    <dgm:cxn modelId="{D116C3B3-D677-41A7-B961-BA5163437FB9}" type="presParOf" srcId="{570F6186-BE8E-45A3-AF75-13BCB7995C12}" destId="{6B04F04A-CE20-4B57-AE47-EF602DD14534}" srcOrd="0" destOrd="0" presId="urn:microsoft.com/office/officeart/2005/8/layout/cycle6"/>
    <dgm:cxn modelId="{1E18DD1B-9CF7-49D7-9939-CB38E5B64014}" type="presParOf" srcId="{570F6186-BE8E-45A3-AF75-13BCB7995C12}" destId="{0662C9D1-4AD3-4E8B-9436-4E9C7190FD92}" srcOrd="1" destOrd="0" presId="urn:microsoft.com/office/officeart/2005/8/layout/cycle6"/>
    <dgm:cxn modelId="{BA803407-6D64-46B4-A5DA-2EADAB2200B5}" type="presParOf" srcId="{570F6186-BE8E-45A3-AF75-13BCB7995C12}" destId="{C14B8C09-74B4-461A-A4D1-A37AACBF9B59}" srcOrd="2" destOrd="0" presId="urn:microsoft.com/office/officeart/2005/8/layout/cycle6"/>
    <dgm:cxn modelId="{3D182C8B-AC01-4E96-B285-27D4FD0A6D35}" type="presParOf" srcId="{570F6186-BE8E-45A3-AF75-13BCB7995C12}" destId="{99DBC529-D7DB-4DCD-9C88-5A3B8AD5FC0D}" srcOrd="3" destOrd="0" presId="urn:microsoft.com/office/officeart/2005/8/layout/cycle6"/>
    <dgm:cxn modelId="{46AA1D11-9B7D-4CC4-A2A9-D613F3ECA2C5}" type="presParOf" srcId="{570F6186-BE8E-45A3-AF75-13BCB7995C12}" destId="{B671A3A0-0597-4056-9D2F-883E3AD6ECB8}" srcOrd="4" destOrd="0" presId="urn:microsoft.com/office/officeart/2005/8/layout/cycle6"/>
    <dgm:cxn modelId="{1C24DF1C-14B6-4E77-B462-739162EEFFAD}" type="presParOf" srcId="{570F6186-BE8E-45A3-AF75-13BCB7995C12}" destId="{DC45DF28-20B7-4396-9594-AD33CF005BCA}" srcOrd="5" destOrd="0" presId="urn:microsoft.com/office/officeart/2005/8/layout/cycle6"/>
    <dgm:cxn modelId="{8CCF08FC-2DEA-4AE8-9C36-437CFDA14ABA}" type="presParOf" srcId="{570F6186-BE8E-45A3-AF75-13BCB7995C12}" destId="{2DB26659-9DE6-47FF-B29E-5F8D07B99310}" srcOrd="6" destOrd="0" presId="urn:microsoft.com/office/officeart/2005/8/layout/cycle6"/>
    <dgm:cxn modelId="{12114215-0CED-4409-B351-149654DCD87C}" type="presParOf" srcId="{570F6186-BE8E-45A3-AF75-13BCB7995C12}" destId="{8FAC81FC-BCBA-423E-BA48-6E229C82CF3D}" srcOrd="7" destOrd="0" presId="urn:microsoft.com/office/officeart/2005/8/layout/cycle6"/>
    <dgm:cxn modelId="{ED75D3A3-1A00-49A8-A242-697B4DB0DB3B}" type="presParOf" srcId="{570F6186-BE8E-45A3-AF75-13BCB7995C12}" destId="{F6E3FDAD-64CF-4BCA-A652-C7E0119FCF82}" srcOrd="8" destOrd="0" presId="urn:microsoft.com/office/officeart/2005/8/layout/cycle6"/>
    <dgm:cxn modelId="{65CEA03C-4C1A-4817-A6E4-B6A983ABE0EE}" type="presParOf" srcId="{570F6186-BE8E-45A3-AF75-13BCB7995C12}" destId="{AE497094-9FAF-475E-AC98-FE6CE59E54BF}" srcOrd="9" destOrd="0" presId="urn:microsoft.com/office/officeart/2005/8/layout/cycle6"/>
    <dgm:cxn modelId="{64392152-C211-43BA-B474-F7E2951D3CCB}" type="presParOf" srcId="{570F6186-BE8E-45A3-AF75-13BCB7995C12}" destId="{150130F5-8326-4544-A470-372AECF80FA2}" srcOrd="10" destOrd="0" presId="urn:microsoft.com/office/officeart/2005/8/layout/cycle6"/>
    <dgm:cxn modelId="{8F412AEC-DEF7-4436-9E96-6D83A20F0E52}" type="presParOf" srcId="{570F6186-BE8E-45A3-AF75-13BCB7995C12}" destId="{1FE53532-ED84-436C-81B9-30C908880E75}" srcOrd="11" destOrd="0" presId="urn:microsoft.com/office/officeart/2005/8/layout/cycle6"/>
    <dgm:cxn modelId="{49370386-7CD7-434B-A596-2161241EF0C6}" type="presParOf" srcId="{570F6186-BE8E-45A3-AF75-13BCB7995C12}" destId="{0B7C5150-A39C-42EC-8F14-0E46E9D0148D}" srcOrd="12" destOrd="0" presId="urn:microsoft.com/office/officeart/2005/8/layout/cycle6"/>
    <dgm:cxn modelId="{0EEE0090-3C48-4C23-8277-4AADC0BCF613}" type="presParOf" srcId="{570F6186-BE8E-45A3-AF75-13BCB7995C12}" destId="{8E412CA9-579B-43E7-8A20-CB56A988DD7C}" srcOrd="13" destOrd="0" presId="urn:microsoft.com/office/officeart/2005/8/layout/cycle6"/>
    <dgm:cxn modelId="{E40B9825-92F9-481B-9649-9106BBBEFDB4}" type="presParOf" srcId="{570F6186-BE8E-45A3-AF75-13BCB7995C12}" destId="{A1BB1C1B-AF0C-4AB8-800F-3A0F3A5D6BB4}" srcOrd="14" destOrd="0" presId="urn:microsoft.com/office/officeart/2005/8/layout/cycle6"/>
    <dgm:cxn modelId="{6E9189E3-1913-41EC-ADB7-6F9060C999D4}" type="presParOf" srcId="{570F6186-BE8E-45A3-AF75-13BCB7995C12}" destId="{67D4D189-ED45-4212-BA36-A12B7B62C5C1}" srcOrd="15" destOrd="0" presId="urn:microsoft.com/office/officeart/2005/8/layout/cycle6"/>
    <dgm:cxn modelId="{F6EEA35E-08CC-4369-8543-D2019A9FC2A0}" type="presParOf" srcId="{570F6186-BE8E-45A3-AF75-13BCB7995C12}" destId="{2E268786-E649-425C-B76F-86330F0F1488}" srcOrd="16" destOrd="0" presId="urn:microsoft.com/office/officeart/2005/8/layout/cycle6"/>
    <dgm:cxn modelId="{5A8306E0-78AF-4BB5-B516-29090D22D990}" type="presParOf" srcId="{570F6186-BE8E-45A3-AF75-13BCB7995C12}" destId="{A0D672D6-7FA7-4D73-8A64-BA093C7B3279}" srcOrd="17" destOrd="0" presId="urn:microsoft.com/office/officeart/2005/8/layout/cycle6"/>
    <dgm:cxn modelId="{C9E7ED6E-8D5A-460B-9FC1-3AA603DDADE9}" type="presParOf" srcId="{570F6186-BE8E-45A3-AF75-13BCB7995C12}" destId="{2B35D219-AE4C-4AD5-84A3-FADAF46E7A30}" srcOrd="18" destOrd="0" presId="urn:microsoft.com/office/officeart/2005/8/layout/cycle6"/>
    <dgm:cxn modelId="{1654FA0C-CFB5-4C54-931A-9F8D675110AB}" type="presParOf" srcId="{570F6186-BE8E-45A3-AF75-13BCB7995C12}" destId="{DCB6E980-4C62-46B7-959C-42AECDDB23F4}" srcOrd="19" destOrd="0" presId="urn:microsoft.com/office/officeart/2005/8/layout/cycle6"/>
    <dgm:cxn modelId="{74A981FC-0531-4D33-AFD8-98DC5FA9A3C0}" type="presParOf" srcId="{570F6186-BE8E-45A3-AF75-13BCB7995C12}" destId="{7D58FED3-DF81-4D75-8280-D5E0684DF86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0.73917</cdr:x>
      <cdr:y>0.74722</cdr:y>
    </cdr:from>
    <cdr:to>
      <cdr:x>0.76917</cdr:x>
      <cdr:y>0.80556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379470" y="2049780"/>
          <a:ext cx="13716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0.7623</cdr:x>
      <cdr:y>0.78571</cdr:y>
    </cdr:from>
    <cdr:to>
      <cdr:x>0.79508</cdr:x>
      <cdr:y>0.81389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348373" y="3168352"/>
          <a:ext cx="144016" cy="1136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0.80083</cdr:x>
      <cdr:y>0.775</cdr:y>
    </cdr:from>
    <cdr:to>
      <cdr:x>0.96917</cdr:x>
      <cdr:y>0.83056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3661410" y="2125980"/>
          <a:ext cx="76962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  <cdr:relSizeAnchor xmlns:cdr="http://schemas.openxmlformats.org/drawingml/2006/chartDrawing">
    <cdr:from>
      <cdr:x>0.79508</cdr:x>
      <cdr:y>0.76389</cdr:y>
    </cdr:from>
    <cdr:to>
      <cdr:x>0.97917</cdr:x>
      <cdr:y>0.83333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492389" y="3080347"/>
          <a:ext cx="808604" cy="28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it-IT" b="1" dirty="0" smtClean="0">
              <a:solidFill>
                <a:schemeClr val="bg1"/>
              </a:solidFill>
            </a:rPr>
            <a:t>100 alunni</a:t>
          </a:r>
          <a:r>
            <a:rPr lang="it-IT" b="1" dirty="0" smtClean="0"/>
            <a:t> </a:t>
          </a:r>
          <a:r>
            <a:rPr lang="it-IT" sz="1100" dirty="0" err="1"/>
            <a:t>alunni</a:t>
          </a:r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9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8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74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1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59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5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2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4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72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13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7A65-0815-426B-9E24-AA769218FF07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047E-F4F7-471B-9023-552E82F11B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39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ukn9s4cD3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P4LIOUTJyc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Relationship Id="rId9" Type="http://schemas.openxmlformats.org/officeDocument/2006/relationships/image" Target="../media/image5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ADHD/DDAI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80728" y="671363"/>
            <a:ext cx="5112568" cy="2123658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Disturbi dell’attenzione  e l’iperattività</a:t>
            </a:r>
            <a:endParaRPr lang="it-IT" sz="4400" b="1" i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81" y="3962400"/>
            <a:ext cx="4464496" cy="406598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230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/>
          <a:lstStyle/>
          <a:p>
            <a:r>
              <a:rPr lang="it-IT" b="1" i="1" dirty="0" smtClean="0"/>
              <a:t>Genitori: cosa fare?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80" y="7498891"/>
            <a:ext cx="1032132" cy="12393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711" y="6850568"/>
            <a:ext cx="1190155" cy="1924100"/>
          </a:xfrm>
          <a:prstGeom prst="rect">
            <a:avLst/>
          </a:prstGeom>
        </p:spPr>
      </p:pic>
      <p:sp>
        <p:nvSpPr>
          <p:cNvPr id="14" name="Nuvola 13"/>
          <p:cNvSpPr/>
          <p:nvPr/>
        </p:nvSpPr>
        <p:spPr>
          <a:xfrm>
            <a:off x="2160218" y="6261743"/>
            <a:ext cx="2868285" cy="2320516"/>
          </a:xfrm>
          <a:prstGeom prst="cloud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93" y="6444208"/>
            <a:ext cx="792088" cy="91124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0" y="7541875"/>
            <a:ext cx="636763" cy="84654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91" y="7355455"/>
            <a:ext cx="828092" cy="76313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49" y="6735756"/>
            <a:ext cx="853440" cy="739140"/>
          </a:xfrm>
          <a:prstGeom prst="rect">
            <a:avLst/>
          </a:prstGeom>
        </p:spPr>
      </p:pic>
      <p:sp>
        <p:nvSpPr>
          <p:cNvPr id="3" name="Fumetto 2 2"/>
          <p:cNvSpPr/>
          <p:nvPr/>
        </p:nvSpPr>
        <p:spPr>
          <a:xfrm>
            <a:off x="378893" y="1331640"/>
            <a:ext cx="2218788" cy="1872208"/>
          </a:xfrm>
          <a:prstGeom prst="wedgeRoundRectCallout">
            <a:avLst>
              <a:gd name="adj1" fmla="val 18737"/>
              <a:gd name="adj2" fmla="val 66426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Aiutare</a:t>
            </a:r>
            <a:r>
              <a:rPr lang="it-IT" sz="2400" b="1" i="1" dirty="0">
                <a:solidFill>
                  <a:schemeClr val="tx1"/>
                </a:solidFill>
              </a:rPr>
              <a:t> il proprio bambino nella vita di tutti i giorni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0" name="Fumetto 2 19"/>
          <p:cNvSpPr/>
          <p:nvPr/>
        </p:nvSpPr>
        <p:spPr>
          <a:xfrm>
            <a:off x="4422453" y="1329016"/>
            <a:ext cx="2025350" cy="1872208"/>
          </a:xfrm>
          <a:prstGeom prst="wedgeRoundRectCallout">
            <a:avLst>
              <a:gd name="adj1" fmla="val -20414"/>
              <a:gd name="adj2" fmla="val 59914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u="sng" dirty="0">
                <a:solidFill>
                  <a:schemeClr val="tx1"/>
                </a:solidFill>
              </a:rPr>
              <a:t>Incoraggiare</a:t>
            </a:r>
            <a:r>
              <a:rPr lang="it-IT" sz="2400" b="1" i="1" dirty="0">
                <a:solidFill>
                  <a:schemeClr val="tx1"/>
                </a:solidFill>
              </a:rPr>
              <a:t> e rendere responsabile</a:t>
            </a:r>
          </a:p>
          <a:p>
            <a:pPr algn="ctr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1" name="Fumetto 2 20"/>
          <p:cNvSpPr/>
          <p:nvPr/>
        </p:nvSpPr>
        <p:spPr>
          <a:xfrm>
            <a:off x="388900" y="3818102"/>
            <a:ext cx="2218788" cy="1872208"/>
          </a:xfrm>
          <a:prstGeom prst="wedgeRoundRectCallout">
            <a:avLst>
              <a:gd name="adj1" fmla="val 17363"/>
              <a:gd name="adj2" fmla="val -63815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>
                <a:solidFill>
                  <a:schemeClr val="tx1"/>
                </a:solidFill>
              </a:rPr>
              <a:t>Creare</a:t>
            </a:r>
            <a:r>
              <a:rPr lang="it-IT" sz="2400" b="1" i="1" dirty="0">
                <a:solidFill>
                  <a:schemeClr val="tx1"/>
                </a:solidFill>
              </a:rPr>
              <a:t> un ambiente adatto ai suoi bisogni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22" name="Fumetto 2 21"/>
          <p:cNvSpPr/>
          <p:nvPr/>
        </p:nvSpPr>
        <p:spPr>
          <a:xfrm>
            <a:off x="2638302" y="1332280"/>
            <a:ext cx="1737913" cy="1223496"/>
          </a:xfrm>
          <a:prstGeom prst="wedgeRoundRectCallout">
            <a:avLst>
              <a:gd name="adj1" fmla="val 19048"/>
              <a:gd name="adj2" fmla="val 72371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u="sng" dirty="0" smtClean="0">
                <a:solidFill>
                  <a:schemeClr val="tx1"/>
                </a:solidFill>
              </a:rPr>
              <a:t>Evitare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l’effetto sorpresa</a:t>
            </a:r>
          </a:p>
          <a:p>
            <a:pPr algn="ctr"/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3" name="Fumetto 2 22"/>
          <p:cNvSpPr/>
          <p:nvPr/>
        </p:nvSpPr>
        <p:spPr>
          <a:xfrm>
            <a:off x="2638301" y="3057740"/>
            <a:ext cx="1917381" cy="1370244"/>
          </a:xfrm>
          <a:prstGeom prst="wedgeRoundRectCallout">
            <a:avLst>
              <a:gd name="adj1" fmla="val 13860"/>
              <a:gd name="adj2" fmla="val -6603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 smtClean="0">
                <a:solidFill>
                  <a:schemeClr val="tx1"/>
                </a:solidFill>
              </a:rPr>
              <a:t>Dare</a:t>
            </a:r>
            <a:r>
              <a:rPr lang="it-IT" sz="2400" b="1" i="1" dirty="0" smtClean="0">
                <a:solidFill>
                  <a:schemeClr val="tx1"/>
                </a:solidFill>
              </a:rPr>
              <a:t> un compito per volta</a:t>
            </a:r>
            <a:endParaRPr lang="it-IT" sz="2400" b="1" i="1" dirty="0">
              <a:solidFill>
                <a:schemeClr val="tx1"/>
              </a:solidFill>
            </a:endParaRPr>
          </a:p>
        </p:txBody>
      </p:sp>
      <p:sp>
        <p:nvSpPr>
          <p:cNvPr id="24" name="Fumetto 2 23"/>
          <p:cNvSpPr/>
          <p:nvPr/>
        </p:nvSpPr>
        <p:spPr>
          <a:xfrm>
            <a:off x="4581128" y="3635896"/>
            <a:ext cx="1872368" cy="1118310"/>
          </a:xfrm>
          <a:prstGeom prst="wedgeRoundRectCallout">
            <a:avLst>
              <a:gd name="adj1" fmla="val -23918"/>
              <a:gd name="adj2" fmla="val -71992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 smtClean="0">
                <a:solidFill>
                  <a:schemeClr val="tx1"/>
                </a:solidFill>
              </a:rPr>
              <a:t>Riferimenti sicuri</a:t>
            </a:r>
            <a:endParaRPr lang="it-IT" sz="2400" b="1" i="1" u="sng" dirty="0">
              <a:solidFill>
                <a:schemeClr val="tx1"/>
              </a:solidFill>
            </a:endParaRPr>
          </a:p>
        </p:txBody>
      </p:sp>
      <p:sp>
        <p:nvSpPr>
          <p:cNvPr id="25" name="Fumetto 2 24"/>
          <p:cNvSpPr/>
          <p:nvPr/>
        </p:nvSpPr>
        <p:spPr>
          <a:xfrm>
            <a:off x="4797152" y="5014148"/>
            <a:ext cx="1650652" cy="1118310"/>
          </a:xfrm>
          <a:prstGeom prst="wedgeRoundRectCallout">
            <a:avLst>
              <a:gd name="adj1" fmla="val -23918"/>
              <a:gd name="adj2" fmla="val -71992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 smtClean="0">
                <a:solidFill>
                  <a:schemeClr val="tx1"/>
                </a:solidFill>
              </a:rPr>
              <a:t>Porre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u="sng" dirty="0" smtClean="0">
                <a:solidFill>
                  <a:schemeClr val="tx1"/>
                </a:solidFill>
              </a:rPr>
              <a:t>dei limiti</a:t>
            </a:r>
            <a:endParaRPr lang="it-IT" sz="2400" b="1" i="1" u="sng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1AEF3"/>
              </a:clrFrom>
              <a:clrTo>
                <a:srgbClr val="01AE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91" y="6565638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3" grpId="0" uiExpand="1" build="p" animBg="1"/>
      <p:bldP spid="20" grpId="0" animBg="1"/>
      <p:bldP spid="21" grpId="0" uiExpand="1" build="p" animBg="1"/>
      <p:bldP spid="22" grpId="0" uiExpand="1" build="p" animBg="1"/>
      <p:bldP spid="23" grpId="0" uiExpand="1" build="p" animBg="1"/>
      <p:bldP spid="24" grpId="0" uiExpand="1" build="p" animBg="1"/>
      <p:bldP spid="2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5496"/>
          </a:xfrm>
        </p:spPr>
        <p:txBody>
          <a:bodyPr/>
          <a:lstStyle/>
          <a:p>
            <a:r>
              <a:rPr lang="it-IT" b="1" i="1" dirty="0" smtClean="0"/>
              <a:t>Terapia farmacologica</a:t>
            </a:r>
            <a:endParaRPr lang="it-IT" b="1" i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5434092"/>
            <a:ext cx="3896816" cy="3312368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543000" y="1709624"/>
            <a:ext cx="2016224" cy="1368152"/>
          </a:xfrm>
          <a:prstGeom prst="wedgeRoundRectCallout">
            <a:avLst>
              <a:gd name="adj1" fmla="val 57021"/>
              <a:gd name="adj2" fmla="val 1348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>
                <a:solidFill>
                  <a:schemeClr val="tx1"/>
                </a:solidFill>
              </a:rPr>
              <a:t>Non esistono cure</a:t>
            </a:r>
            <a:endParaRPr lang="it-IT" sz="2800" b="1" i="1" dirty="0">
              <a:solidFill>
                <a:schemeClr val="tx1"/>
              </a:solidFill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2780928" y="1691680"/>
            <a:ext cx="2448272" cy="1368152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>
                <a:solidFill>
                  <a:schemeClr val="tx1"/>
                </a:solidFill>
              </a:rPr>
              <a:t>Si possono attenuare i disturbi</a:t>
            </a:r>
            <a:endParaRPr lang="it-IT" sz="2800" b="1" i="1" dirty="0">
              <a:solidFill>
                <a:schemeClr val="tx1"/>
              </a:solidFill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2767568" y="3419872"/>
            <a:ext cx="2448272" cy="1296144"/>
          </a:xfrm>
          <a:prstGeom prst="wedgeRoundRectCallout">
            <a:avLst>
              <a:gd name="adj1" fmla="val -21456"/>
              <a:gd name="adj2" fmla="val -63039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>
                <a:solidFill>
                  <a:schemeClr val="tx1"/>
                </a:solidFill>
              </a:rPr>
              <a:t>Farmaci, stimolanti, </a:t>
            </a:r>
            <a:r>
              <a:rPr lang="it-IT" sz="2800" b="1" i="1" dirty="0" err="1" smtClean="0">
                <a:solidFill>
                  <a:schemeClr val="tx1"/>
                </a:solidFill>
              </a:rPr>
              <a:t>anfetamine</a:t>
            </a:r>
            <a:r>
              <a:rPr lang="it-IT" sz="2800" b="1" i="1" dirty="0" err="1" smtClean="0"/>
              <a:t>i</a:t>
            </a:r>
            <a:endParaRPr lang="it-IT" sz="2800" b="1" i="1" dirty="0"/>
          </a:p>
        </p:txBody>
      </p:sp>
      <p:sp>
        <p:nvSpPr>
          <p:cNvPr id="13" name="Fumetto 2 12"/>
          <p:cNvSpPr/>
          <p:nvPr/>
        </p:nvSpPr>
        <p:spPr>
          <a:xfrm>
            <a:off x="4182596" y="6084168"/>
            <a:ext cx="2093208" cy="1296144"/>
          </a:xfrm>
          <a:prstGeom prst="wedgeRoundRectCallout">
            <a:avLst>
              <a:gd name="adj1" fmla="val -55675"/>
              <a:gd name="adj2" fmla="val 8863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u="sng" dirty="0" err="1">
                <a:solidFill>
                  <a:schemeClr val="tx1"/>
                </a:solidFill>
              </a:rPr>
              <a:t>Ritalin</a:t>
            </a:r>
            <a:r>
              <a:rPr lang="it-IT" sz="2800" b="1" i="1" u="sng" dirty="0">
                <a:solidFill>
                  <a:schemeClr val="tx1"/>
                </a:solidFill>
              </a:rPr>
              <a:t>®</a:t>
            </a:r>
            <a:endParaRPr lang="it-IT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1" grpId="0" uiExpand="1" build="p" animBg="1"/>
      <p:bldP spid="12" grpId="0" animBg="1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70032" y="637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http://www.youtube.com/watch?v=5ukn9s4cD3I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48765" y="3351749"/>
            <a:ext cx="611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La cura di </a:t>
            </a:r>
            <a:r>
              <a:rPr lang="it-IT" sz="4800" b="1" smtClean="0"/>
              <a:t>Candace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39135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Terapie psicologiche</a:t>
            </a:r>
            <a:endParaRPr lang="it-IT" b="1" i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9" y="5216540"/>
            <a:ext cx="3087333" cy="3528392"/>
          </a:xfrm>
          <a:ln w="28575">
            <a:solidFill>
              <a:srgbClr val="7030A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Fumetto 2 8"/>
          <p:cNvSpPr/>
          <p:nvPr/>
        </p:nvSpPr>
        <p:spPr>
          <a:xfrm>
            <a:off x="800707" y="1691680"/>
            <a:ext cx="5256585" cy="1247720"/>
          </a:xfrm>
          <a:prstGeom prst="wedgeRoundRectCallout">
            <a:avLst>
              <a:gd name="adj1" fmla="val 12827"/>
              <a:gd name="adj2" fmla="val 46751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U</a:t>
            </a:r>
            <a:r>
              <a:rPr lang="it-IT" sz="2400" b="1" i="1" dirty="0" smtClean="0">
                <a:solidFill>
                  <a:schemeClr val="tx1"/>
                </a:solidFill>
              </a:rPr>
              <a:t>n </a:t>
            </a:r>
            <a:r>
              <a:rPr lang="it-IT" sz="2400" b="1" i="1" dirty="0">
                <a:solidFill>
                  <a:schemeClr val="tx1"/>
                </a:solidFill>
              </a:rPr>
              <a:t>trattamento psicologico </a:t>
            </a:r>
            <a:r>
              <a:rPr lang="it-IT" sz="2400" b="1" i="1" dirty="0" smtClean="0">
                <a:solidFill>
                  <a:schemeClr val="tx1"/>
                </a:solidFill>
              </a:rPr>
              <a:t>può essere </a:t>
            </a:r>
            <a:r>
              <a:rPr lang="it-IT" sz="2400" b="1" i="1" dirty="0">
                <a:solidFill>
                  <a:schemeClr val="tx1"/>
                </a:solidFill>
              </a:rPr>
              <a:t>utile per il bambino e la famiglia</a:t>
            </a:r>
            <a:r>
              <a:rPr lang="it-IT" sz="2400" b="1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Fumetto 2 2"/>
          <p:cNvSpPr/>
          <p:nvPr/>
        </p:nvSpPr>
        <p:spPr>
          <a:xfrm>
            <a:off x="1124744" y="3131840"/>
            <a:ext cx="4680520" cy="2016224"/>
          </a:xfrm>
          <a:prstGeom prst="wedgeRoundRectCallout">
            <a:avLst>
              <a:gd name="adj1" fmla="val 5215"/>
              <a:gd name="adj2" fmla="val 64768"/>
              <a:gd name="adj3" fmla="val 16667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Le </a:t>
            </a:r>
            <a:r>
              <a:rPr lang="it-IT" sz="2400" b="1" i="1" u="sng" dirty="0" smtClean="0">
                <a:solidFill>
                  <a:schemeClr val="tx1"/>
                </a:solidFill>
              </a:rPr>
              <a:t>psicoterapie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e </a:t>
            </a:r>
            <a:r>
              <a:rPr lang="it-IT" sz="2400" b="1" i="1" u="sng" dirty="0">
                <a:solidFill>
                  <a:schemeClr val="tx1"/>
                </a:solidFill>
              </a:rPr>
              <a:t>terapie </a:t>
            </a:r>
            <a:r>
              <a:rPr lang="it-IT" sz="2400" b="1" i="1" dirty="0" smtClean="0">
                <a:solidFill>
                  <a:schemeClr val="tx1"/>
                </a:solidFill>
              </a:rPr>
              <a:t>comportamentali </a:t>
            </a:r>
            <a:r>
              <a:rPr lang="it-IT" sz="2400" b="1" i="1" u="sng" dirty="0" smtClean="0">
                <a:solidFill>
                  <a:schemeClr val="tx1"/>
                </a:solidFill>
              </a:rPr>
              <a:t>permettono </a:t>
            </a:r>
            <a:r>
              <a:rPr lang="it-IT" sz="2400" b="1" i="1" dirty="0">
                <a:solidFill>
                  <a:schemeClr val="tx1"/>
                </a:solidFill>
              </a:rPr>
              <a:t>al bambino iperattivo di incanalare l’energia, imparando a </a:t>
            </a:r>
            <a:r>
              <a:rPr lang="it-IT" sz="2400" b="1" i="1" u="sng" dirty="0">
                <a:solidFill>
                  <a:schemeClr val="tx1"/>
                </a:solidFill>
              </a:rPr>
              <a:t>controllare le proprie emozioni</a:t>
            </a:r>
            <a:r>
              <a:rPr lang="it-IT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159143"/>
            <a:ext cx="6172200" cy="1524000"/>
          </a:xfrm>
        </p:spPr>
        <p:txBody>
          <a:bodyPr/>
          <a:lstStyle/>
          <a:p>
            <a:r>
              <a:rPr lang="it-IT" b="1" i="1" dirty="0" smtClean="0"/>
              <a:t>A scuola</a:t>
            </a:r>
            <a:endParaRPr lang="it-IT" b="1" i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9" y="5408652"/>
            <a:ext cx="2880320" cy="3366016"/>
          </a:xfrm>
          <a:solidFill>
            <a:schemeClr val="bg1"/>
          </a:solidFill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491685" y="1619672"/>
            <a:ext cx="3177747" cy="144016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 Difficoltà </a:t>
            </a:r>
            <a:r>
              <a:rPr lang="it-IT" sz="2400" b="1" i="1" dirty="0">
                <a:solidFill>
                  <a:schemeClr val="tx1"/>
                </a:solidFill>
              </a:rPr>
              <a:t>nel prestare attenzione ai </a:t>
            </a:r>
            <a:r>
              <a:rPr lang="it-IT" sz="2400" b="1" i="1" dirty="0" smtClean="0">
                <a:solidFill>
                  <a:schemeClr val="tx1"/>
                </a:solidFill>
              </a:rPr>
              <a:t>dettagli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196752" y="5004048"/>
            <a:ext cx="2032878" cy="1512168"/>
          </a:xfrm>
          <a:prstGeom prst="wedgeRoundRectCallout">
            <a:avLst>
              <a:gd name="adj1" fmla="val 57940"/>
              <a:gd name="adj2" fmla="val 2900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Sembra che abbiano la testa da un’altra parte</a:t>
            </a:r>
            <a:endParaRPr lang="it-IT" sz="20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91685" y="3384260"/>
            <a:ext cx="2664296" cy="1188132"/>
          </a:xfrm>
          <a:prstGeom prst="wedgeRoundRectCallout">
            <a:avLst>
              <a:gd name="adj1" fmla="val -16257"/>
              <a:gd name="adj2" fmla="val -61920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B</a:t>
            </a:r>
            <a:r>
              <a:rPr lang="it-IT" sz="2400" b="1" i="1" dirty="0" smtClean="0">
                <a:solidFill>
                  <a:schemeClr val="tx1"/>
                </a:solidFill>
              </a:rPr>
              <a:t>anali </a:t>
            </a:r>
            <a:r>
              <a:rPr lang="it-IT" sz="2400" b="1" i="1" dirty="0">
                <a:solidFill>
                  <a:schemeClr val="tx1"/>
                </a:solidFill>
              </a:rPr>
              <a:t>“errori di distrazione</a:t>
            </a:r>
            <a:r>
              <a:rPr lang="it-IT" sz="2400" b="1" i="1" dirty="0" smtClean="0">
                <a:solidFill>
                  <a:schemeClr val="tx1"/>
                </a:solidFill>
              </a:rPr>
              <a:t>”</a:t>
            </a:r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3824371" y="1619672"/>
            <a:ext cx="2556957" cy="1440160"/>
          </a:xfrm>
          <a:prstGeom prst="wedgeRoundRectCallout">
            <a:avLst>
              <a:gd name="adj1" fmla="val -54806"/>
              <a:gd name="adj2" fmla="val 127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I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lavori sono incompleti e disordinati. </a:t>
            </a:r>
          </a:p>
          <a:p>
            <a:pPr algn="ctr"/>
            <a:endParaRPr lang="it-IT" dirty="0"/>
          </a:p>
        </p:txBody>
      </p:sp>
      <p:sp>
        <p:nvSpPr>
          <p:cNvPr id="14" name="Fumetto 2 13"/>
          <p:cNvSpPr/>
          <p:nvPr/>
        </p:nvSpPr>
        <p:spPr>
          <a:xfrm>
            <a:off x="3827762" y="3663320"/>
            <a:ext cx="2032878" cy="1512168"/>
          </a:xfrm>
          <a:prstGeom prst="wedgeRoundRectCallout">
            <a:avLst>
              <a:gd name="adj1" fmla="val -32771"/>
              <a:gd name="adj2" fmla="val 77376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Il banco è sempre in disordine</a:t>
            </a:r>
            <a:endParaRPr lang="it-IT" sz="20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6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6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1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6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6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1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0" grpId="0" uiExpand="1" build="p" animBg="1"/>
      <p:bldP spid="11" grpId="0" uiExpand="1" build="p" animBg="1"/>
      <p:bldP spid="12" grpId="0" uiExpand="1" build="p" animBg="1"/>
      <p:bldP spid="1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L’extra-scuola</a:t>
            </a:r>
            <a:endParaRPr lang="it-IT" b="1" i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2987824"/>
            <a:ext cx="4824536" cy="5380012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4 2"/>
          <p:cNvSpPr/>
          <p:nvPr/>
        </p:nvSpPr>
        <p:spPr>
          <a:xfrm>
            <a:off x="494260" y="2195736"/>
            <a:ext cx="1872208" cy="1512168"/>
          </a:xfrm>
          <a:prstGeom prst="cloudCallout">
            <a:avLst>
              <a:gd name="adj1" fmla="val 41298"/>
              <a:gd name="adj2" fmla="val 110103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È UNA VERA PESTE!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9" name="Fumetto 4 8"/>
          <p:cNvSpPr/>
          <p:nvPr/>
        </p:nvSpPr>
        <p:spPr>
          <a:xfrm>
            <a:off x="4653136" y="3395919"/>
            <a:ext cx="1691515" cy="1080120"/>
          </a:xfrm>
          <a:prstGeom prst="cloudCallout">
            <a:avLst>
              <a:gd name="adj1" fmla="val -80230"/>
              <a:gd name="adj2" fmla="val 50342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Vivace?</a:t>
            </a:r>
            <a:endParaRPr lang="it-I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249198"/>
            <a:ext cx="6172200" cy="1524000"/>
          </a:xfrm>
        </p:spPr>
        <p:txBody>
          <a:bodyPr/>
          <a:lstStyle/>
          <a:p>
            <a:r>
              <a:rPr lang="it-IT" b="1" i="1" dirty="0" smtClean="0"/>
              <a:t>Attenti </a:t>
            </a:r>
            <a:br>
              <a:rPr lang="it-IT" b="1" i="1" dirty="0" smtClean="0"/>
            </a:br>
            <a:r>
              <a:rPr lang="it-IT" b="1" i="1" dirty="0" smtClean="0"/>
              <a:t>alle situazioni rischiose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727906" y="1832546"/>
            <a:ext cx="5400600" cy="309634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i="1" dirty="0" smtClean="0"/>
              <a:t>Un bambino </a:t>
            </a:r>
            <a:r>
              <a:rPr lang="it-IT" sz="2000" b="1" i="1" dirty="0"/>
              <a:t>iperattivo </a:t>
            </a:r>
            <a:r>
              <a:rPr lang="it-IT" sz="2000" b="1" i="1" u="sng" dirty="0">
                <a:solidFill>
                  <a:srgbClr val="FF0000"/>
                </a:solidFill>
              </a:rPr>
              <a:t>fa fatica a mantenere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la situazione sotto </a:t>
            </a:r>
            <a:r>
              <a:rPr lang="it-IT" sz="2000" b="1" i="1" u="sng" dirty="0">
                <a:solidFill>
                  <a:srgbClr val="FF0000"/>
                </a:solidFill>
              </a:rPr>
              <a:t>controllo</a:t>
            </a:r>
            <a:r>
              <a:rPr lang="it-IT" sz="2000" b="1" i="1" dirty="0"/>
              <a:t> in un contesto rumoroso. </a:t>
            </a:r>
            <a:endParaRPr lang="it-IT" sz="2000" b="1" i="1" dirty="0" smtClean="0"/>
          </a:p>
          <a:p>
            <a:pPr algn="just"/>
            <a:r>
              <a:rPr lang="it-IT" sz="2000" b="1" i="1" dirty="0" smtClean="0"/>
              <a:t>Si </a:t>
            </a:r>
            <a:r>
              <a:rPr lang="it-IT" sz="2000" b="1" i="1" dirty="0"/>
              <a:t>mette a correre dappertutto, a urlare, e diventa ben presto incontrollabile. </a:t>
            </a:r>
            <a:r>
              <a:rPr lang="it-IT" sz="2000" b="1" i="1" dirty="0" smtClean="0"/>
              <a:t> </a:t>
            </a:r>
          </a:p>
          <a:p>
            <a:pPr algn="just"/>
            <a:r>
              <a:rPr lang="it-IT" sz="2000" b="1" i="1" dirty="0" smtClean="0"/>
              <a:t>Per </a:t>
            </a:r>
            <a:r>
              <a:rPr lang="it-IT" sz="2000" b="1" i="1" dirty="0"/>
              <a:t>evitare questo tipo di situazione, è meglio escludere le uscite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in luoghi troppo affollati</a:t>
            </a:r>
            <a:r>
              <a:rPr lang="it-IT" sz="2000" b="1" i="1" u="sng" dirty="0" smtClean="0"/>
              <a:t> </a:t>
            </a:r>
            <a:r>
              <a:rPr lang="it-IT" sz="2000" b="1" i="1" dirty="0" smtClean="0"/>
              <a:t>come il </a:t>
            </a:r>
            <a:r>
              <a:rPr lang="it-IT" sz="2000" b="1" i="1" dirty="0"/>
              <a:t>cinema.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9836" y="7629440"/>
            <a:ext cx="1524753" cy="10820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0180" y="5868144"/>
            <a:ext cx="1278636" cy="16097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921250"/>
            <a:ext cx="12557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63588 0.00104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5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325 0.15886 L -0.06713 0.15886 C -0.04931 0.15886 -0.02963 0.14271 -0.01227 0.14045 C 0.00069 0.14045 0.025 0.15504 0.03541 0.15504 C 0.05092 0.15504 0.06597 0.15035 0.09467 0.15035 L 0.11435 -0.02726 L 0.13634 0.18802 L 0.16226 0.15886 L 0.18402 0.15035 L 0.23634 0.15729 C 0.26018 0.15399 0.27986 0.13906 0.30416 0.13316 C 0.31273 0.13247 0.3324 0.1309 0.34537 0.13316 C 0.35879 0.13559 0.36898 0.15156 0.37384 0.15261 C 0.38032 0.15729 0.3956 0.15261 0.40463 0.15504 L 0.41713 0.15886 L 0.44189 0.15886 " pathEditMode="relative" rAng="0" ptsTypes="FfffFFFFFffffFFF">
                                      <p:cBhvr>
                                        <p:cTn id="39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5" y="-78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2 -0.00017 L -0.36389 0.0474 L -0.34028 -0.00017 L -0.31574 0.0474 L -0.29097 -0.00017 L -0.26736 0.0474 L -0.24259 -0.00017 L -0.21921 0.0474 L -0.19445 -0.00017 L -0.16968 0.0474 L -0.1463 -0.00017 L -0.12153 0.0474 L -0.09815 -0.00017 L -0.07338 0.0474 L -0.04861 -0.00017 L -0.025 0.0474 L 1.48148E-6 -0.00017 " pathEditMode="relative" rAng="0" ptsTypes="FFFFFFFFFFFFFFFFF">
                                      <p:cBhvr>
                                        <p:cTn id="41" dur="2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8" y="2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81480"/>
          </a:xfrm>
        </p:spPr>
        <p:txBody>
          <a:bodyPr/>
          <a:lstStyle/>
          <a:p>
            <a:r>
              <a:rPr lang="it-IT" b="1" i="1" dirty="0" smtClean="0"/>
              <a:t>Cosa fare?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692696" y="1619672"/>
            <a:ext cx="5400600" cy="216024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 smtClean="0"/>
              <a:t>È importante </a:t>
            </a:r>
            <a:r>
              <a:rPr lang="it-IT" sz="3200" b="1" i="1" dirty="0"/>
              <a:t>mantenere sempre il controllo di sé.</a:t>
            </a:r>
            <a:r>
              <a:rPr lang="it-IT" b="1" i="1" dirty="0"/>
              <a:t> </a:t>
            </a:r>
            <a:br>
              <a:rPr lang="it-IT" b="1" i="1" dirty="0"/>
            </a:br>
            <a:endParaRPr lang="it-IT" b="1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09" y="4139952"/>
            <a:ext cx="2160240" cy="1866116"/>
          </a:xfrm>
          <a:prstGeom prst="rect">
            <a:avLst/>
          </a:prstGeom>
        </p:spPr>
      </p:pic>
      <p:sp>
        <p:nvSpPr>
          <p:cNvPr id="15" name="Rettangolo arrotondato 14"/>
          <p:cNvSpPr/>
          <p:nvPr/>
        </p:nvSpPr>
        <p:spPr>
          <a:xfrm>
            <a:off x="763372" y="6372200"/>
            <a:ext cx="5400600" cy="216024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 smtClean="0"/>
              <a:t> </a:t>
            </a:r>
            <a:r>
              <a:rPr lang="it-IT" sz="3200" b="1" i="1" dirty="0"/>
              <a:t>Non perdere il controllo delle proprie emozioni</a:t>
            </a:r>
          </a:p>
        </p:txBody>
      </p:sp>
    </p:spTree>
    <p:extLst>
      <p:ext uri="{BB962C8B-B14F-4D97-AF65-F5344CB8AC3E}">
        <p14:creationId xmlns:p14="http://schemas.microsoft.com/office/powerpoint/2010/main" val="20033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 animBg="1"/>
      <p:bldP spid="1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Cosa non fare</a:t>
            </a:r>
            <a:endParaRPr lang="it-IT" b="1" i="1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36" y="6012160"/>
            <a:ext cx="1368152" cy="1368152"/>
          </a:xfr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69333" y="2094112"/>
            <a:ext cx="3126119" cy="3312368"/>
          </a:xfrm>
          <a:prstGeom prst="roundRect">
            <a:avLst/>
          </a:prstGeom>
          <a:solidFill>
            <a:schemeClr val="tx1"/>
          </a:solidFill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u="sng" dirty="0"/>
              <a:t>Non gridare più forte</a:t>
            </a:r>
            <a:r>
              <a:rPr lang="it-IT" sz="2400" b="1" i="1" dirty="0"/>
              <a:t>: quando il bambino disobbedisce o si ribella, entrare in </a:t>
            </a:r>
            <a:r>
              <a:rPr lang="it-IT" sz="2400" b="1" i="1" u="sng" dirty="0"/>
              <a:t>un’ottica di contrattazione con lui è inutile. </a:t>
            </a:r>
            <a:endParaRPr lang="it-IT" sz="2400" b="1" i="1" u="sng" dirty="0" smtClean="0"/>
          </a:p>
        </p:txBody>
      </p:sp>
      <p:sp>
        <p:nvSpPr>
          <p:cNvPr id="11" name="Rettangolo arrotondato 10"/>
          <p:cNvSpPr/>
          <p:nvPr/>
        </p:nvSpPr>
        <p:spPr>
          <a:xfrm>
            <a:off x="3674800" y="2216620"/>
            <a:ext cx="2813868" cy="3189860"/>
          </a:xfrm>
          <a:prstGeom prst="roundRect">
            <a:avLst/>
          </a:prstGeom>
          <a:solidFill>
            <a:schemeClr val="tx1"/>
          </a:solidFill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/>
              <a:t>Il </a:t>
            </a:r>
            <a:r>
              <a:rPr lang="it-IT" sz="2400" b="1" i="1" u="sng" dirty="0"/>
              <a:t>divieto</a:t>
            </a:r>
            <a:r>
              <a:rPr lang="it-IT" sz="2400" b="1" i="1" dirty="0"/>
              <a:t> o il </a:t>
            </a:r>
            <a:r>
              <a:rPr lang="it-IT" sz="2400" b="1" i="1" u="sng" dirty="0"/>
              <a:t>rifiuto</a:t>
            </a:r>
            <a:r>
              <a:rPr lang="it-IT" sz="2400" b="1" i="1" dirty="0"/>
              <a:t> devono essere </a:t>
            </a:r>
            <a:r>
              <a:rPr lang="it-IT" sz="2400" b="1" i="1" u="sng" dirty="0"/>
              <a:t>categorici </a:t>
            </a:r>
            <a:r>
              <a:rPr lang="it-IT" sz="2400" b="1" i="1" dirty="0"/>
              <a:t>ed espressi </a:t>
            </a:r>
            <a:r>
              <a:rPr lang="it-IT" sz="2400" b="1" i="1" u="sng" dirty="0"/>
              <a:t>in modo chiaro </a:t>
            </a:r>
            <a:r>
              <a:rPr lang="it-IT" sz="2400" b="1" i="1" dirty="0"/>
              <a:t>ma </a:t>
            </a:r>
            <a:r>
              <a:rPr lang="it-IT" sz="2400" b="1" i="1" u="sng" dirty="0"/>
              <a:t>calmo</a:t>
            </a:r>
            <a:r>
              <a:rPr lang="it-IT" sz="2400" b="1" i="1" dirty="0"/>
              <a:t>, per evitare una escalation della crisi di nervi.</a:t>
            </a:r>
          </a:p>
        </p:txBody>
      </p:sp>
    </p:spTree>
    <p:extLst>
      <p:ext uri="{BB962C8B-B14F-4D97-AF65-F5344CB8AC3E}">
        <p14:creationId xmlns:p14="http://schemas.microsoft.com/office/powerpoint/2010/main" val="34268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533" y="-16728"/>
            <a:ext cx="6172200" cy="1524000"/>
          </a:xfrm>
        </p:spPr>
        <p:txBody>
          <a:bodyPr>
            <a:normAutofit/>
          </a:bodyPr>
          <a:lstStyle/>
          <a:p>
            <a:r>
              <a:rPr lang="it-IT" sz="4000" b="1" i="1" dirty="0" smtClean="0"/>
              <a:t/>
            </a:r>
            <a:br>
              <a:rPr lang="it-IT" sz="4000" b="1" i="1" dirty="0" smtClean="0"/>
            </a:br>
            <a:r>
              <a:rPr lang="it-IT" sz="4000" b="1" i="1" dirty="0"/>
              <a:t>P</a:t>
            </a:r>
            <a:r>
              <a:rPr lang="it-IT" sz="4000" b="1" i="1" dirty="0" smtClean="0"/>
              <a:t>roblematiche sociali</a:t>
            </a:r>
            <a:endParaRPr lang="it-IT" sz="40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9" y="7060168"/>
            <a:ext cx="1714500" cy="1714500"/>
          </a:xfrm>
          <a:ln w="19050">
            <a:solidFill>
              <a:srgbClr val="00206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1" y="7453422"/>
            <a:ext cx="1800200" cy="130710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Fumetto 2 9"/>
          <p:cNvSpPr/>
          <p:nvPr/>
        </p:nvSpPr>
        <p:spPr>
          <a:xfrm>
            <a:off x="598396" y="1907704"/>
            <a:ext cx="2254541" cy="1440160"/>
          </a:xfrm>
          <a:prstGeom prst="wedgeRoundRectCallout">
            <a:avLst>
              <a:gd name="adj1" fmla="val 59607"/>
              <a:gd name="adj2" fmla="val 19113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relazioni </a:t>
            </a:r>
            <a:r>
              <a:rPr lang="it-IT" sz="2400" b="1" i="1" dirty="0" smtClean="0">
                <a:solidFill>
                  <a:schemeClr val="tx1"/>
                </a:solidFill>
              </a:rPr>
              <a:t>interpersonali difficoltose </a:t>
            </a:r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3071329" y="1907704"/>
            <a:ext cx="2254541" cy="1440160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sono </a:t>
            </a:r>
            <a:r>
              <a:rPr lang="it-IT" sz="2400" b="1" i="1" dirty="0">
                <a:solidFill>
                  <a:schemeClr val="tx1"/>
                </a:solidFill>
              </a:rPr>
              <a:t>i meno popolari tra i compagni.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632422" y="3635896"/>
            <a:ext cx="2254541" cy="1440160"/>
          </a:xfrm>
          <a:prstGeom prst="wedgeRoundRectCallout">
            <a:avLst>
              <a:gd name="adj1" fmla="val 19725"/>
              <a:gd name="adj2" fmla="val -69777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bassi livelli di espressione affettiva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4077073" y="3436603"/>
            <a:ext cx="2376068" cy="2391779"/>
          </a:xfrm>
          <a:prstGeom prst="wedgeRoundRectCallout">
            <a:avLst>
              <a:gd name="adj1" fmla="val -65117"/>
              <a:gd name="adj2" fmla="val -45742"/>
              <a:gd name="adj3" fmla="val 16667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alta </a:t>
            </a:r>
            <a:r>
              <a:rPr lang="it-IT" sz="2400" b="1" i="1" dirty="0">
                <a:solidFill>
                  <a:schemeClr val="tx1"/>
                </a:solidFill>
              </a:rPr>
              <a:t>frequenza </a:t>
            </a:r>
            <a:r>
              <a:rPr lang="it-IT" sz="2400" b="1" i="1" dirty="0" smtClean="0">
                <a:solidFill>
                  <a:schemeClr val="tx1"/>
                </a:solidFill>
              </a:rPr>
              <a:t>comportamenti </a:t>
            </a:r>
            <a:r>
              <a:rPr lang="it-IT" sz="2400" b="1" i="1" dirty="0">
                <a:solidFill>
                  <a:schemeClr val="tx1"/>
                </a:solidFill>
              </a:rPr>
              <a:t>negativi </a:t>
            </a:r>
          </a:p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sia verbali che non verbali.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8261" y="5998634"/>
            <a:ext cx="241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</a:rPr>
              <a:t>aggressività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2564904" y="5076056"/>
            <a:ext cx="575750" cy="105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3795506" y="5076056"/>
            <a:ext cx="281567" cy="1051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5" idx="4"/>
          </p:cNvCxnSpPr>
          <p:nvPr/>
        </p:nvCxnSpPr>
        <p:spPr>
          <a:xfrm flipH="1">
            <a:off x="3556114" y="3538445"/>
            <a:ext cx="161769" cy="2460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endCxn id="16" idx="0"/>
          </p:cNvCxnSpPr>
          <p:nvPr/>
        </p:nvCxnSpPr>
        <p:spPr>
          <a:xfrm>
            <a:off x="2886963" y="3131840"/>
            <a:ext cx="507383" cy="2866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82" y="6948264"/>
            <a:ext cx="1224294" cy="1601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635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8812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ADHD/DDAI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10783" y="5148064"/>
            <a:ext cx="499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http://www.youtube.com/watch?v=fP4LIOUTJyc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339752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La sindrome dei monelli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26202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Gli insegnanti</a:t>
            </a:r>
            <a:r>
              <a:rPr lang="it-IT" b="1" i="1" dirty="0"/>
              <a:t/>
            </a:r>
            <a:br>
              <a:rPr lang="it-IT" b="1" i="1" dirty="0"/>
            </a:br>
            <a:r>
              <a:rPr lang="it-IT" b="1" i="1" dirty="0" smtClean="0"/>
              <a:t> </a:t>
            </a:r>
            <a:r>
              <a:rPr lang="it-IT" b="1" i="1" dirty="0"/>
              <a:t>C</a:t>
            </a:r>
            <a:r>
              <a:rPr lang="it-IT" b="1" i="1" dirty="0" smtClean="0"/>
              <a:t>osa fare?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6012160"/>
            <a:ext cx="3528392" cy="248525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Fumetto 2 7"/>
          <p:cNvSpPr/>
          <p:nvPr/>
        </p:nvSpPr>
        <p:spPr>
          <a:xfrm>
            <a:off x="2493601" y="2202592"/>
            <a:ext cx="1944216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accertarsi del </a:t>
            </a:r>
            <a:r>
              <a:rPr lang="it-IT" sz="2400" b="1" i="1" u="sng" dirty="0">
                <a:solidFill>
                  <a:schemeClr val="tx1"/>
                </a:solidFill>
              </a:rPr>
              <a:t>livello di attenzione</a:t>
            </a:r>
            <a:endParaRPr lang="it-IT" sz="2400" i="1" u="sng" dirty="0">
              <a:solidFill>
                <a:schemeClr val="tx1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2276872" y="4408924"/>
            <a:ext cx="2099985" cy="1163528"/>
          </a:xfrm>
          <a:prstGeom prst="wedgeRoundRectCallout">
            <a:avLst>
              <a:gd name="adj1" fmla="val -13285"/>
              <a:gd name="adj2" fmla="val -88128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contatto visivo  </a:t>
            </a:r>
            <a:r>
              <a:rPr lang="it-IT" sz="2400" b="1" i="1" dirty="0" smtClean="0">
                <a:solidFill>
                  <a:schemeClr val="tx1"/>
                </a:solidFill>
              </a:rPr>
              <a:t>e affettivo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472443" y="4473880"/>
            <a:ext cx="1908885" cy="1086976"/>
          </a:xfrm>
          <a:prstGeom prst="wedgeRoundRectCallout">
            <a:avLst>
              <a:gd name="adj1" fmla="val -18749"/>
              <a:gd name="adj2" fmla="val -90654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regole </a:t>
            </a:r>
            <a:r>
              <a:rPr lang="it-IT" sz="2400" b="1" i="1" dirty="0" smtClean="0">
                <a:solidFill>
                  <a:schemeClr val="tx1"/>
                </a:solidFill>
              </a:rPr>
              <a:t>chiare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488425" y="4428728"/>
            <a:ext cx="1656184" cy="1177280"/>
          </a:xfrm>
          <a:prstGeom prst="wedgeRoundRectCallout">
            <a:avLst>
              <a:gd name="adj1" fmla="val -16232"/>
              <a:gd name="adj2" fmla="val -87663"/>
              <a:gd name="adj3" fmla="val 166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>
                <a:solidFill>
                  <a:schemeClr val="tx1"/>
                </a:solidFill>
              </a:rPr>
              <a:t>non umiliarlo mai</a:t>
            </a:r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4" name="Fumetto 2 13"/>
          <p:cNvSpPr/>
          <p:nvPr/>
        </p:nvSpPr>
        <p:spPr>
          <a:xfrm>
            <a:off x="4543667" y="2256344"/>
            <a:ext cx="1837661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stabilire </a:t>
            </a:r>
            <a:r>
              <a:rPr lang="it-IT" sz="2400" b="1" i="1" dirty="0">
                <a:solidFill>
                  <a:schemeClr val="tx1"/>
                </a:solidFill>
              </a:rPr>
              <a:t>da subito i </a:t>
            </a:r>
            <a:r>
              <a:rPr lang="it-IT" sz="2400" b="1" i="1" u="sng" dirty="0">
                <a:solidFill>
                  <a:schemeClr val="tx1"/>
                </a:solidFill>
              </a:rPr>
              <a:t>confini dei ruoli</a:t>
            </a:r>
            <a:r>
              <a:rPr lang="it-IT" sz="2400" b="1" i="1" u="sng" dirty="0">
                <a:solidFill>
                  <a:schemeClr val="bg1"/>
                </a:solidFill>
              </a:rPr>
              <a:t>.</a:t>
            </a:r>
            <a:endParaRPr lang="it-IT" sz="2400" i="1" u="sng" dirty="0">
              <a:solidFill>
                <a:schemeClr val="tx1"/>
              </a:solidFill>
            </a:endParaRPr>
          </a:p>
          <a:p>
            <a:pPr algn="ctr"/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488425" y="2202592"/>
            <a:ext cx="1944216" cy="1584176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instaurare </a:t>
            </a:r>
            <a:r>
              <a:rPr lang="it-IT" sz="2400" b="1" i="1" dirty="0">
                <a:solidFill>
                  <a:schemeClr val="tx1"/>
                </a:solidFill>
              </a:rPr>
              <a:t>con loro un  </a:t>
            </a:r>
            <a:r>
              <a:rPr lang="it-IT" sz="2400" b="1" i="1" u="sng" dirty="0">
                <a:solidFill>
                  <a:schemeClr val="tx1"/>
                </a:solidFill>
              </a:rPr>
              <a:t>rapporto umano. </a:t>
            </a:r>
          </a:p>
          <a:p>
            <a:pPr algn="ctr"/>
            <a:endParaRPr lang="it-IT" sz="2400" i="1" dirty="0">
              <a:solidFill>
                <a:schemeClr val="tx1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 rot="16200000">
            <a:off x="3298638" y="5606247"/>
            <a:ext cx="334143" cy="333666"/>
          </a:xfrm>
          <a:prstGeom prst="rightArrow">
            <a:avLst>
              <a:gd name="adj1" fmla="val 50000"/>
              <a:gd name="adj2" fmla="val 4685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  <p:bldP spid="10" grpId="0" uiExpand="1" build="p" animBg="1"/>
      <p:bldP spid="11" grpId="0" build="p" animBg="1"/>
      <p:bldP spid="13" grpId="0" uiExpand="1" build="p" animBg="1"/>
      <p:bldP spid="14" grpId="0" uiExpand="1" build="p" animBg="1"/>
      <p:bldP spid="15" grpId="0" uiExpand="1" build="p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524000"/>
          </a:xfrm>
        </p:spPr>
        <p:txBody>
          <a:bodyPr/>
          <a:lstStyle/>
          <a:p>
            <a:r>
              <a:rPr lang="it-IT" b="1" i="1" dirty="0" smtClean="0"/>
              <a:t>Come fare?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509189" y="1547664"/>
            <a:ext cx="5852080" cy="4824536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41" y="6473649"/>
            <a:ext cx="3212976" cy="220197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927397176"/>
              </p:ext>
            </p:extLst>
          </p:nvPr>
        </p:nvGraphicFramePr>
        <p:xfrm>
          <a:off x="764704" y="1907704"/>
          <a:ext cx="532859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10 modi per semplificarsi la vita in classe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4788024"/>
            <a:ext cx="3096344" cy="3986644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375562" y="1835696"/>
            <a:ext cx="6119333" cy="295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4581128" y="7380312"/>
            <a:ext cx="1440160" cy="715848"/>
          </a:xfrm>
          <a:prstGeom prst="wedgeEllipseCallout">
            <a:avLst>
              <a:gd name="adj1" fmla="val -57871"/>
              <a:gd name="adj2" fmla="val -80139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E poi…</a:t>
            </a:r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9" name="Fumetto 3 8"/>
          <p:cNvSpPr/>
          <p:nvPr/>
        </p:nvSpPr>
        <p:spPr>
          <a:xfrm>
            <a:off x="379402" y="1835696"/>
            <a:ext cx="2880320" cy="1728192"/>
          </a:xfrm>
          <a:prstGeom prst="wedgeEllipseCallout">
            <a:avLst>
              <a:gd name="adj1" fmla="val 20437"/>
              <a:gd name="adj2" fmla="val 44863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L’insegnante </a:t>
            </a:r>
            <a:r>
              <a:rPr lang="it-IT" sz="2000" b="1" i="1" dirty="0">
                <a:solidFill>
                  <a:schemeClr val="tx1"/>
                </a:solidFill>
              </a:rPr>
              <a:t>è il punto di riferimento autorevole e</a:t>
            </a:r>
          </a:p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    competente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382106" y="3770784"/>
            <a:ext cx="1872208" cy="1285448"/>
          </a:xfrm>
          <a:prstGeom prst="wedgeEllipseCallout">
            <a:avLst>
              <a:gd name="adj1" fmla="val 80064"/>
              <a:gd name="adj2" fmla="val 36212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i="1" dirty="0" smtClean="0">
                <a:solidFill>
                  <a:prstClr val="black"/>
                </a:solidFill>
              </a:rPr>
              <a:t>Propone consegne brevi </a:t>
            </a:r>
            <a:r>
              <a:rPr lang="it-IT" sz="2000" b="1" i="1" dirty="0">
                <a:solidFill>
                  <a:prstClr val="black"/>
                </a:solidFill>
              </a:rPr>
              <a:t>e semplici</a:t>
            </a:r>
          </a:p>
        </p:txBody>
      </p:sp>
      <p:sp>
        <p:nvSpPr>
          <p:cNvPr id="13" name="Fumetto 3 12"/>
          <p:cNvSpPr/>
          <p:nvPr/>
        </p:nvSpPr>
        <p:spPr>
          <a:xfrm>
            <a:off x="379402" y="5135056"/>
            <a:ext cx="2473534" cy="997848"/>
          </a:xfrm>
          <a:prstGeom prst="wedgeEllipseCallout">
            <a:avLst>
              <a:gd name="adj1" fmla="val 54845"/>
              <a:gd name="adj2" fmla="val -49440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>
                <a:solidFill>
                  <a:prstClr val="black"/>
                </a:solidFill>
              </a:rPr>
              <a:t> </a:t>
            </a:r>
            <a:r>
              <a:rPr lang="it-IT" sz="2000" b="1" i="1" dirty="0" smtClean="0">
                <a:solidFill>
                  <a:prstClr val="black"/>
                </a:solidFill>
              </a:rPr>
              <a:t> evita etichettamenti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umetto 3 13"/>
          <p:cNvSpPr/>
          <p:nvPr/>
        </p:nvSpPr>
        <p:spPr>
          <a:xfrm>
            <a:off x="2585558" y="2987824"/>
            <a:ext cx="3672408" cy="1584176"/>
          </a:xfrm>
          <a:prstGeom prst="wedgeEllipseCallout">
            <a:avLst>
              <a:gd name="adj1" fmla="val -8249"/>
              <a:gd name="adj2" fmla="val 64104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 smtClean="0">
              <a:solidFill>
                <a:schemeClr val="tx1"/>
              </a:solidFill>
            </a:endParaRPr>
          </a:p>
          <a:p>
            <a:endParaRPr lang="it-IT" sz="2000" b="1" i="1" dirty="0" smtClean="0">
              <a:solidFill>
                <a:schemeClr val="tx1"/>
              </a:solidFill>
            </a:endParaRP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precisa </a:t>
            </a:r>
            <a:r>
              <a:rPr lang="it-IT" sz="2000" b="1" i="1" dirty="0">
                <a:solidFill>
                  <a:schemeClr val="tx1"/>
                </a:solidFill>
              </a:rPr>
              <a:t>verbalmente e </a:t>
            </a:r>
            <a:r>
              <a:rPr lang="it-IT" sz="2000" b="1" i="1" dirty="0" smtClean="0">
                <a:solidFill>
                  <a:schemeClr val="tx1"/>
                </a:solidFill>
              </a:rPr>
              <a:t>per iscritto come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 </a:t>
            </a:r>
            <a:r>
              <a:rPr lang="it-IT" sz="2000" b="1" i="1" dirty="0">
                <a:solidFill>
                  <a:schemeClr val="tx1"/>
                </a:solidFill>
              </a:rPr>
              <a:t>eseguire </a:t>
            </a:r>
            <a:r>
              <a:rPr lang="it-IT" sz="2000" b="1" i="1" dirty="0" smtClean="0">
                <a:solidFill>
                  <a:schemeClr val="tx1"/>
                </a:solidFill>
              </a:rPr>
              <a:t>il compito assegnato  </a:t>
            </a:r>
            <a:endParaRPr lang="it-IT" sz="2000" b="1" i="1" dirty="0">
              <a:solidFill>
                <a:schemeClr val="tx1"/>
              </a:solidFill>
            </a:endParaRP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 </a:t>
            </a:r>
            <a:endParaRPr lang="it-IT" sz="2000" b="1" i="1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umetto 3 15"/>
          <p:cNvSpPr/>
          <p:nvPr/>
        </p:nvSpPr>
        <p:spPr>
          <a:xfrm>
            <a:off x="4421762" y="4627672"/>
            <a:ext cx="2128685" cy="1960552"/>
          </a:xfrm>
          <a:prstGeom prst="wedgeEllipseCallout">
            <a:avLst>
              <a:gd name="adj1" fmla="val -50795"/>
              <a:gd name="adj2" fmla="val 31753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 smtClean="0">
                <a:solidFill>
                  <a:schemeClr val="tx1"/>
                </a:solidFill>
              </a:rPr>
              <a:t>Invita al riordino routinario materiale scolastico</a:t>
            </a:r>
            <a:endParaRPr lang="it-IT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9" grpId="0" uiExpand="1" build="p" animBg="1"/>
      <p:bldP spid="12" grpId="0" uiExpand="1" build="p" animBg="1"/>
      <p:bldP spid="13" grpId="0" uiExpand="1" build="p" animBg="1"/>
      <p:bldP spid="14" grpId="0" uiExpand="1" build="p" animBg="1"/>
      <p:bldP spid="1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365572"/>
            <a:ext cx="5939987" cy="720080"/>
          </a:xfrm>
        </p:spPr>
        <p:txBody>
          <a:bodyPr>
            <a:noAutofit/>
          </a:bodyPr>
          <a:lstStyle/>
          <a:p>
            <a:r>
              <a:rPr lang="it-IT" sz="4000" b="1" i="1" dirty="0" smtClean="0"/>
              <a:t/>
            </a:r>
            <a:br>
              <a:rPr lang="it-IT" sz="4000" b="1" i="1" dirty="0" smtClean="0"/>
            </a:br>
            <a:r>
              <a:rPr lang="it-IT" sz="4000" b="1" i="1" dirty="0"/>
              <a:t/>
            </a:r>
            <a:br>
              <a:rPr lang="it-IT" sz="4000" b="1" i="1" dirty="0"/>
            </a:br>
            <a:r>
              <a:rPr lang="it-IT" sz="4000" b="1" i="1" dirty="0" smtClean="0"/>
              <a:t>10 modi per semplificarsi la vita in classe </a:t>
            </a:r>
            <a:r>
              <a:rPr lang="it-IT" sz="2400" b="1" i="1" dirty="0" smtClean="0"/>
              <a:t>n.2</a:t>
            </a:r>
            <a:endParaRPr lang="it-IT" sz="24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   Referente : Marina Ombrato                                          A.S.2012-2013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1790" y="4953766"/>
            <a:ext cx="2880320" cy="3801978"/>
          </a:xfrm>
          <a:prstGeom prst="rect">
            <a:avLst/>
          </a:prstGeom>
        </p:spPr>
      </p:pic>
      <p:sp>
        <p:nvSpPr>
          <p:cNvPr id="9" name="Fumetto 3 8"/>
          <p:cNvSpPr/>
          <p:nvPr/>
        </p:nvSpPr>
        <p:spPr>
          <a:xfrm>
            <a:off x="4437112" y="7518216"/>
            <a:ext cx="1656184" cy="936104"/>
          </a:xfrm>
          <a:prstGeom prst="wedgeEllipseCallout">
            <a:avLst>
              <a:gd name="adj1" fmla="val -72410"/>
              <a:gd name="adj2" fmla="val -49834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E ancora…</a:t>
            </a:r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0" name="Fumetto 3 9"/>
          <p:cNvSpPr/>
          <p:nvPr/>
        </p:nvSpPr>
        <p:spPr>
          <a:xfrm>
            <a:off x="476672" y="4572000"/>
            <a:ext cx="1872208" cy="1008112"/>
          </a:xfrm>
          <a:prstGeom prst="wedgeEllipseCallout">
            <a:avLst>
              <a:gd name="adj1" fmla="val 45916"/>
              <a:gd name="adj2" fmla="val 79129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000" b="1" i="1" dirty="0" smtClean="0">
                <a:solidFill>
                  <a:prstClr val="black"/>
                </a:solidFill>
              </a:rPr>
              <a:t>Usa  </a:t>
            </a:r>
            <a:r>
              <a:rPr lang="it-IT" sz="2000" b="1" i="1" dirty="0">
                <a:solidFill>
                  <a:prstClr val="black"/>
                </a:solidFill>
              </a:rPr>
              <a:t>rinforzi </a:t>
            </a:r>
            <a:r>
              <a:rPr lang="it-IT" sz="2000" b="1" i="1" dirty="0" smtClean="0">
                <a:solidFill>
                  <a:prstClr val="black"/>
                </a:solidFill>
              </a:rPr>
              <a:t>    positivi</a:t>
            </a:r>
            <a:endParaRPr lang="it-IT" sz="2000" b="1" i="1" dirty="0">
              <a:solidFill>
                <a:prstClr val="black"/>
              </a:solidFill>
            </a:endParaRPr>
          </a:p>
        </p:txBody>
      </p:sp>
      <p:sp>
        <p:nvSpPr>
          <p:cNvPr id="11" name="Fumetto 3 10"/>
          <p:cNvSpPr/>
          <p:nvPr/>
        </p:nvSpPr>
        <p:spPr>
          <a:xfrm>
            <a:off x="793304" y="2897952"/>
            <a:ext cx="2160240" cy="1406014"/>
          </a:xfrm>
          <a:prstGeom prst="wedgeEllipseCallout">
            <a:avLst>
              <a:gd name="adj1" fmla="val 37179"/>
              <a:gd name="adj2" fmla="val 8180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 smtClean="0">
              <a:solidFill>
                <a:prstClr val="black"/>
              </a:solidFill>
            </a:endParaRPr>
          </a:p>
          <a:p>
            <a:pPr algn="ctr"/>
            <a:r>
              <a:rPr lang="it-IT" sz="2000" b="1" i="1" dirty="0" smtClean="0">
                <a:solidFill>
                  <a:prstClr val="black"/>
                </a:solidFill>
              </a:rPr>
              <a:t>Evidenzia </a:t>
            </a:r>
            <a:r>
              <a:rPr lang="it-IT" sz="2000" b="1" i="1" dirty="0">
                <a:solidFill>
                  <a:prstClr val="black"/>
                </a:solidFill>
              </a:rPr>
              <a:t>anche i minimi progressi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3789652" y="3390216"/>
            <a:ext cx="2658067" cy="3078342"/>
          </a:xfrm>
          <a:prstGeom prst="wedgeEllipseCallout">
            <a:avLst>
              <a:gd name="adj1" fmla="val -60121"/>
              <a:gd name="adj2" fmla="val 4702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000" b="1" i="1" dirty="0">
                <a:solidFill>
                  <a:prstClr val="black"/>
                </a:solidFill>
              </a:rPr>
              <a:t>C</a:t>
            </a:r>
            <a:r>
              <a:rPr lang="it-IT" sz="2000" b="1" i="1" dirty="0" smtClean="0">
                <a:solidFill>
                  <a:prstClr val="black"/>
                </a:solidFill>
              </a:rPr>
              <a:t>omportamenti </a:t>
            </a:r>
            <a:r>
              <a:rPr lang="it-IT" sz="2000" b="1" i="1" dirty="0">
                <a:solidFill>
                  <a:prstClr val="black"/>
                </a:solidFill>
              </a:rPr>
              <a:t>problematici non pericolosi</a:t>
            </a:r>
          </a:p>
          <a:p>
            <a:pPr lvl="0"/>
            <a:r>
              <a:rPr lang="it-IT" sz="2000" b="1" i="1" dirty="0" smtClean="0">
                <a:solidFill>
                  <a:prstClr val="black"/>
                </a:solidFill>
              </a:rPr>
              <a:t>dovrebbero </a:t>
            </a:r>
            <a:r>
              <a:rPr lang="it-IT" sz="2000" b="1" i="1" dirty="0">
                <a:solidFill>
                  <a:prstClr val="black"/>
                </a:solidFill>
              </a:rPr>
              <a:t>essere ignorati per evitare il loro </a:t>
            </a:r>
            <a:r>
              <a:rPr lang="it-IT" sz="2000" b="1" i="1" dirty="0" smtClean="0">
                <a:solidFill>
                  <a:prstClr val="black"/>
                </a:solidFill>
              </a:rPr>
              <a:t>perdurare</a:t>
            </a:r>
            <a:endParaRPr lang="it-IT" sz="2000" b="1" i="1" dirty="0">
              <a:solidFill>
                <a:prstClr val="black"/>
              </a:solidFill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2642468" y="2393896"/>
            <a:ext cx="2376264" cy="1008112"/>
          </a:xfrm>
          <a:prstGeom prst="wedgeEllipseCallout">
            <a:avLst>
              <a:gd name="adj1" fmla="val -21647"/>
              <a:gd name="adj2" fmla="val 8366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prstClr val="black"/>
                </a:solidFill>
              </a:rPr>
              <a:t>Collabora </a:t>
            </a:r>
            <a:r>
              <a:rPr lang="it-IT" sz="2000" b="1" i="1" dirty="0">
                <a:solidFill>
                  <a:prstClr val="black"/>
                </a:solidFill>
              </a:rPr>
              <a:t>con i genitori 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  <p:sp>
        <p:nvSpPr>
          <p:cNvPr id="14" name="Fumetto 3 13"/>
          <p:cNvSpPr/>
          <p:nvPr/>
        </p:nvSpPr>
        <p:spPr>
          <a:xfrm>
            <a:off x="413089" y="7092280"/>
            <a:ext cx="2195571" cy="1152128"/>
          </a:xfrm>
          <a:prstGeom prst="wedgeEllipseCallout">
            <a:avLst>
              <a:gd name="adj1" fmla="val 32495"/>
              <a:gd name="adj2" fmla="val -53904"/>
            </a:avLst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 smtClean="0">
              <a:solidFill>
                <a:prstClr val="black"/>
              </a:solidFill>
            </a:endParaRPr>
          </a:p>
          <a:p>
            <a:pPr algn="ctr"/>
            <a:r>
              <a:rPr lang="it-IT" sz="2000" b="1" i="1" dirty="0" smtClean="0">
                <a:solidFill>
                  <a:prstClr val="black"/>
                </a:solidFill>
              </a:rPr>
              <a:t>Si confronta</a:t>
            </a:r>
          </a:p>
          <a:p>
            <a:pPr algn="ctr"/>
            <a:r>
              <a:rPr lang="it-IT" sz="2000" b="1" i="1" dirty="0" smtClean="0">
                <a:solidFill>
                  <a:prstClr val="black"/>
                </a:solidFill>
              </a:rPr>
              <a:t>con </a:t>
            </a:r>
            <a:r>
              <a:rPr lang="it-IT" sz="2000" b="1" i="1" dirty="0">
                <a:solidFill>
                  <a:prstClr val="black"/>
                </a:solidFill>
              </a:rPr>
              <a:t>gli esperti</a:t>
            </a:r>
          </a:p>
          <a:p>
            <a:pPr lvl="0" algn="ctr"/>
            <a:endParaRPr lang="it-IT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1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1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6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1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6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1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1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1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1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1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764705" y="1835696"/>
            <a:ext cx="5184576" cy="295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 smtClean="0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1" y="899592"/>
            <a:ext cx="6011995" cy="770485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08720" y="1835696"/>
            <a:ext cx="46085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u="sng" dirty="0" smtClean="0"/>
              <a:t>Altri consigli </a:t>
            </a:r>
          </a:p>
          <a:p>
            <a:r>
              <a:rPr lang="it-IT" sz="2000" b="1" i="1" u="sng" dirty="0" smtClean="0">
                <a:solidFill>
                  <a:srgbClr val="FF0000"/>
                </a:solidFill>
              </a:rPr>
              <a:t>Allontanare</a:t>
            </a:r>
            <a:r>
              <a:rPr lang="it-IT" sz="2000" b="1" i="1" dirty="0" smtClean="0"/>
              <a:t> </a:t>
            </a:r>
            <a:r>
              <a:rPr lang="it-IT" sz="2000" b="1" i="1" dirty="0"/>
              <a:t>gli </a:t>
            </a:r>
            <a:r>
              <a:rPr lang="it-IT" sz="2000" b="1" i="1" u="sng" dirty="0">
                <a:solidFill>
                  <a:srgbClr val="FF0000"/>
                </a:solidFill>
              </a:rPr>
              <a:t>stimoli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visivi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distraenti</a:t>
            </a:r>
            <a:endParaRPr lang="it-IT" sz="2000" b="1" i="1" u="sng" dirty="0">
              <a:solidFill>
                <a:srgbClr val="FF0000"/>
              </a:solidFill>
            </a:endParaRPr>
          </a:p>
          <a:p>
            <a:r>
              <a:rPr lang="it-IT" sz="2000" b="1" i="1" u="sng" dirty="0">
                <a:solidFill>
                  <a:srgbClr val="FF0000"/>
                </a:solidFill>
              </a:rPr>
              <a:t>Far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sedere </a:t>
            </a:r>
            <a:r>
              <a:rPr lang="it-IT" sz="2000" b="1" i="1" dirty="0"/>
              <a:t>il bambino vicino alla </a:t>
            </a:r>
            <a:r>
              <a:rPr lang="it-IT" sz="2000" b="1" i="1" dirty="0" smtClean="0"/>
              <a:t>cattedra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Banchi singoli </a:t>
            </a:r>
            <a:endParaRPr lang="it-IT" sz="2000" b="1" i="1" u="sng" dirty="0" smtClean="0">
              <a:solidFill>
                <a:srgbClr val="FF0000"/>
              </a:solidFill>
            </a:endParaRPr>
          </a:p>
          <a:p>
            <a:r>
              <a:rPr lang="it-IT" sz="2000" b="1" i="1" u="sng" dirty="0">
                <a:solidFill>
                  <a:srgbClr val="FF0000"/>
                </a:solidFill>
              </a:rPr>
              <a:t>C</a:t>
            </a:r>
            <a:r>
              <a:rPr lang="it-IT" sz="2000" b="1" i="1" u="sng" dirty="0" smtClean="0">
                <a:solidFill>
                  <a:srgbClr val="FF0000"/>
                </a:solidFill>
              </a:rPr>
              <a:t>ontatto </a:t>
            </a:r>
            <a:r>
              <a:rPr lang="it-IT" sz="2000" b="1" i="1" u="sng" dirty="0">
                <a:solidFill>
                  <a:srgbClr val="FF0000"/>
                </a:solidFill>
              </a:rPr>
              <a:t>oculare</a:t>
            </a:r>
            <a:r>
              <a:rPr lang="it-IT" sz="2000" i="1" u="sng" dirty="0">
                <a:solidFill>
                  <a:srgbClr val="FF0000"/>
                </a:solidFill>
              </a:rPr>
              <a:t>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costante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U</a:t>
            </a:r>
            <a:r>
              <a:rPr lang="it-IT" sz="2000" b="1" i="1" u="sng" dirty="0" smtClean="0">
                <a:solidFill>
                  <a:srgbClr val="FF0000"/>
                </a:solidFill>
              </a:rPr>
              <a:t>n</a:t>
            </a:r>
            <a:r>
              <a:rPr lang="it-IT" sz="2000" b="1" i="1" dirty="0" smtClean="0"/>
              <a:t> </a:t>
            </a:r>
            <a:r>
              <a:rPr lang="it-IT" sz="2000" b="1" i="1" dirty="0"/>
              <a:t>solo</a:t>
            </a:r>
            <a:r>
              <a:rPr lang="it-IT" sz="2000" b="1" i="1" u="sng" dirty="0"/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comando</a:t>
            </a:r>
            <a:r>
              <a:rPr lang="it-IT" sz="2000" b="1" i="1" u="sng" dirty="0"/>
              <a:t> </a:t>
            </a:r>
            <a:r>
              <a:rPr lang="it-IT" sz="2000" b="1" i="1" dirty="0"/>
              <a:t>alla </a:t>
            </a:r>
            <a:r>
              <a:rPr lang="it-IT" sz="2000" b="1" i="1" u="sng" dirty="0">
                <a:solidFill>
                  <a:srgbClr val="FF0000"/>
                </a:solidFill>
              </a:rPr>
              <a:t>volta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endParaRPr lang="it-IT" sz="2000" u="sng" dirty="0" smtClean="0">
              <a:solidFill>
                <a:srgbClr val="FF0000"/>
              </a:solidFill>
            </a:endParaRPr>
          </a:p>
          <a:p>
            <a:r>
              <a:rPr lang="it-IT" sz="2000" b="1" i="1" u="sng" dirty="0">
                <a:solidFill>
                  <a:srgbClr val="FF0000"/>
                </a:solidFill>
              </a:rPr>
              <a:t>Ripetere</a:t>
            </a:r>
            <a:r>
              <a:rPr lang="it-IT" sz="2000" b="1" i="1" dirty="0"/>
              <a:t> le informazioni più </a:t>
            </a:r>
            <a:r>
              <a:rPr lang="it-IT" sz="2000" b="1" i="1" dirty="0" smtClean="0"/>
              <a:t>importanti</a:t>
            </a:r>
          </a:p>
          <a:p>
            <a:pPr lvl="0"/>
            <a:r>
              <a:rPr lang="it-IT" sz="2000" b="1" i="1" dirty="0"/>
              <a:t>A</a:t>
            </a:r>
            <a:r>
              <a:rPr lang="it-IT" sz="2000" b="1" i="1" dirty="0" smtClean="0"/>
              <a:t>iutare </a:t>
            </a:r>
            <a:r>
              <a:rPr lang="it-IT" sz="2000" b="1" i="1" dirty="0"/>
              <a:t>il bambino </a:t>
            </a:r>
            <a:r>
              <a:rPr lang="it-IT" sz="2000" b="1" i="1" dirty="0" smtClean="0"/>
              <a:t>ad </a:t>
            </a:r>
            <a:r>
              <a:rPr lang="it-IT" sz="2000" b="1" i="1" u="sng" dirty="0">
                <a:solidFill>
                  <a:srgbClr val="FF0000"/>
                </a:solidFill>
              </a:rPr>
              <a:t>individuare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(sottolineandole </a:t>
            </a:r>
            <a:r>
              <a:rPr lang="it-IT" sz="2000" b="1" i="1" u="sng" dirty="0">
                <a:solidFill>
                  <a:srgbClr val="FF0000"/>
                </a:solidFill>
              </a:rPr>
              <a:t>con diversi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colori</a:t>
            </a:r>
            <a:r>
              <a:rPr lang="it-IT" sz="2000" b="1" i="1" dirty="0"/>
              <a:t>) le parti importanti o difficili del testo. </a:t>
            </a:r>
            <a:endParaRPr lang="it-IT" sz="2000" dirty="0"/>
          </a:p>
          <a:p>
            <a:r>
              <a:rPr lang="it-IT" sz="2000" b="1" i="1" u="sng" dirty="0" smtClean="0">
                <a:solidFill>
                  <a:srgbClr val="FF0000"/>
                </a:solidFill>
              </a:rPr>
              <a:t>Lezioni </a:t>
            </a:r>
            <a:r>
              <a:rPr lang="it-IT" sz="2000" b="1" i="1" u="sng" dirty="0">
                <a:solidFill>
                  <a:srgbClr val="FF0000"/>
                </a:solidFill>
              </a:rPr>
              <a:t>stimolanti</a:t>
            </a:r>
            <a:r>
              <a:rPr lang="it-IT" sz="2000" u="sng" dirty="0">
                <a:solidFill>
                  <a:srgbClr val="FF0000"/>
                </a:solidFill>
              </a:rPr>
              <a:t> </a:t>
            </a:r>
            <a:endParaRPr lang="it-IT" sz="2000" u="sng" dirty="0" smtClean="0">
              <a:solidFill>
                <a:srgbClr val="FF0000"/>
              </a:solidFill>
            </a:endParaRPr>
          </a:p>
          <a:p>
            <a:pPr lvl="0"/>
            <a:r>
              <a:rPr lang="it-IT" sz="2000" b="1" i="1" u="sng" dirty="0">
                <a:solidFill>
                  <a:srgbClr val="FF0000"/>
                </a:solidFill>
              </a:rPr>
              <a:t>R</a:t>
            </a:r>
            <a:r>
              <a:rPr lang="it-IT" sz="2000" b="1" i="1" u="sng" dirty="0" smtClean="0">
                <a:solidFill>
                  <a:srgbClr val="FF0000"/>
                </a:solidFill>
              </a:rPr>
              <a:t>itmo </a:t>
            </a:r>
            <a:r>
              <a:rPr lang="it-IT" sz="2000" b="1" i="1" u="sng" dirty="0">
                <a:solidFill>
                  <a:srgbClr val="FF0000"/>
                </a:solidFill>
              </a:rPr>
              <a:t>e tono </a:t>
            </a:r>
            <a:r>
              <a:rPr lang="it-IT" sz="2000" b="1" i="1" dirty="0"/>
              <a:t>della voce vari quando si spiega.</a:t>
            </a:r>
            <a:endParaRPr lang="it-IT" sz="2000" dirty="0"/>
          </a:p>
          <a:p>
            <a:r>
              <a:rPr lang="it-IT" sz="2000" b="1" i="1" u="sng" dirty="0">
                <a:solidFill>
                  <a:srgbClr val="FF0000"/>
                </a:solidFill>
              </a:rPr>
              <a:t>A</a:t>
            </a:r>
            <a:r>
              <a:rPr lang="it-IT" sz="2000" b="1" i="1" u="sng" dirty="0" smtClean="0">
                <a:solidFill>
                  <a:srgbClr val="FF0000"/>
                </a:solidFill>
              </a:rPr>
              <a:t>ttività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/>
              <a:t>programmate (con cadenze regolari) e </a:t>
            </a:r>
            <a:r>
              <a:rPr lang="it-IT" sz="2000" b="1" i="1" u="sng" dirty="0">
                <a:solidFill>
                  <a:srgbClr val="FF0000"/>
                </a:solidFill>
              </a:rPr>
              <a:t>routinarie</a:t>
            </a:r>
            <a:r>
              <a:rPr lang="it-IT" sz="2000" dirty="0"/>
              <a:t> </a:t>
            </a:r>
            <a:endParaRPr lang="it-IT" sz="2000" dirty="0" smtClean="0"/>
          </a:p>
          <a:p>
            <a:r>
              <a:rPr lang="it-IT" sz="2000" b="1" i="1" dirty="0"/>
              <a:t>Stabilire delle </a:t>
            </a:r>
            <a:r>
              <a:rPr lang="it-IT" sz="2000" b="1" i="1" u="sng" dirty="0">
                <a:solidFill>
                  <a:srgbClr val="FF0000"/>
                </a:solidFill>
              </a:rPr>
              <a:t>regole chiare </a:t>
            </a:r>
            <a:r>
              <a:rPr lang="it-IT" sz="2000" b="1" i="1" dirty="0"/>
              <a:t>e </a:t>
            </a:r>
            <a:r>
              <a:rPr lang="it-IT" sz="2000" b="1" i="1" dirty="0" smtClean="0"/>
              <a:t>condivise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P</a:t>
            </a:r>
            <a:r>
              <a:rPr lang="it-IT" sz="2000" b="1" i="1" u="sng" dirty="0" smtClean="0">
                <a:solidFill>
                  <a:srgbClr val="FF0000"/>
                </a:solidFill>
              </a:rPr>
              <a:t>roposizioni </a:t>
            </a:r>
            <a:r>
              <a:rPr lang="it-IT" sz="2000" b="1" i="1" u="sng" dirty="0">
                <a:solidFill>
                  <a:srgbClr val="FF0000"/>
                </a:solidFill>
              </a:rPr>
              <a:t>positive </a:t>
            </a:r>
            <a:r>
              <a:rPr lang="it-IT" sz="2000" b="1" i="1" dirty="0"/>
              <a:t>e non </a:t>
            </a:r>
            <a:r>
              <a:rPr lang="it-IT" sz="2000" b="1" i="1" dirty="0" smtClean="0"/>
              <a:t>divieti</a:t>
            </a:r>
          </a:p>
          <a:p>
            <a:r>
              <a:rPr lang="it-IT" sz="2000" b="1" i="1" dirty="0"/>
              <a:t>Cercare le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novità</a:t>
            </a:r>
          </a:p>
          <a:p>
            <a:r>
              <a:rPr lang="it-IT" sz="2000" b="1" i="1" dirty="0"/>
              <a:t>F</a:t>
            </a:r>
            <a:r>
              <a:rPr lang="it-IT" sz="2000" b="1" i="1" dirty="0" smtClean="0"/>
              <a:t>are </a:t>
            </a:r>
            <a:r>
              <a:rPr lang="it-IT" sz="2000" b="1" i="1" dirty="0"/>
              <a:t>brevi e frequenti </a:t>
            </a:r>
            <a:r>
              <a:rPr lang="it-IT" sz="2000" b="1" i="1" u="sng" dirty="0">
                <a:solidFill>
                  <a:srgbClr val="FF0000"/>
                </a:solidFill>
              </a:rPr>
              <a:t>pause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b="1" i="1" dirty="0"/>
              <a:t>Aiutare il bambino ad applicare (o inventare) delle </a:t>
            </a:r>
            <a:r>
              <a:rPr lang="it-IT" sz="2000" b="1" i="1" u="sng" dirty="0">
                <a:solidFill>
                  <a:srgbClr val="FF0000"/>
                </a:solidFill>
              </a:rPr>
              <a:t>strategie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545">
            <a:off x="5419597" y="1448272"/>
            <a:ext cx="1136210" cy="1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5185E-6 8.33333E-7 L -0.00556 0.645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2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sz="4000" b="1" i="1" dirty="0" smtClean="0"/>
              <a:t/>
            </a:r>
            <a:br>
              <a:rPr lang="it-IT" sz="4000" b="1" i="1" dirty="0" smtClean="0"/>
            </a:br>
            <a:endParaRPr lang="it-IT" sz="40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332" y="1064484"/>
            <a:ext cx="6119334" cy="770485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40768" y="1979712"/>
            <a:ext cx="46805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/>
              <a:t>n.2</a:t>
            </a:r>
          </a:p>
          <a:p>
            <a:r>
              <a:rPr lang="it-IT" sz="2000" b="1" i="1" u="sng" dirty="0" smtClean="0">
                <a:solidFill>
                  <a:srgbClr val="FF0000"/>
                </a:solidFill>
              </a:rPr>
              <a:t>Utilizzare </a:t>
            </a:r>
            <a:r>
              <a:rPr lang="it-IT" sz="2000" b="1" i="1" u="sng" dirty="0">
                <a:solidFill>
                  <a:srgbClr val="FF0000"/>
                </a:solidFill>
              </a:rPr>
              <a:t>i punti forti</a:t>
            </a:r>
            <a:r>
              <a:rPr lang="it-IT" sz="2000" b="1" i="1" u="sng" dirty="0"/>
              <a:t> </a:t>
            </a:r>
            <a:r>
              <a:rPr lang="it-IT" sz="2000" b="1" i="1" dirty="0"/>
              <a:t>ed eludere il più possibile i lati deboli del </a:t>
            </a:r>
            <a:r>
              <a:rPr lang="it-IT" sz="2000" b="1" i="1" dirty="0" smtClean="0"/>
              <a:t>bambino</a:t>
            </a:r>
          </a:p>
          <a:p>
            <a:r>
              <a:rPr lang="it-IT" sz="2000" b="1" i="1" dirty="0"/>
              <a:t>Suddividere </a:t>
            </a:r>
            <a:r>
              <a:rPr lang="it-IT" sz="2000" b="1" i="1" u="sng" dirty="0">
                <a:solidFill>
                  <a:srgbClr val="FF0000"/>
                </a:solidFill>
              </a:rPr>
              <a:t>il lavoro a casa in piccole porzioni </a:t>
            </a:r>
            <a:endParaRPr lang="it-IT" sz="2000" b="1" i="1" u="sng" dirty="0" smtClean="0">
              <a:solidFill>
                <a:srgbClr val="FF0000"/>
              </a:solidFill>
            </a:endParaRPr>
          </a:p>
          <a:p>
            <a:pPr lvl="0"/>
            <a:r>
              <a:rPr lang="it-IT" sz="2000" b="1" i="1" dirty="0"/>
              <a:t>Nel caso di compiti a casa ben svolti: per i </a:t>
            </a:r>
            <a:r>
              <a:rPr lang="it-IT" sz="2000" b="1" i="1" u="sng" dirty="0">
                <a:solidFill>
                  <a:srgbClr val="FF0000"/>
                </a:solidFill>
              </a:rPr>
              <a:t>bambini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più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piccoli </a:t>
            </a:r>
            <a:r>
              <a:rPr lang="it-IT" sz="2000" b="1" i="1" dirty="0"/>
              <a:t>si sono rivelati utili adesivi o timbri (per esempio una faccina sorridente</a:t>
            </a:r>
            <a:r>
              <a:rPr lang="it-IT" sz="2000" b="1" i="1" dirty="0" smtClean="0"/>
              <a:t>). </a:t>
            </a:r>
            <a:endParaRPr lang="it-IT" sz="2000" b="1" i="1" dirty="0"/>
          </a:p>
          <a:p>
            <a:pPr lvl="0"/>
            <a:r>
              <a:rPr lang="it-IT" sz="2000" b="1" i="1" dirty="0" smtClean="0"/>
              <a:t>Per </a:t>
            </a:r>
            <a:r>
              <a:rPr lang="it-IT" sz="2000" b="1" i="1" dirty="0"/>
              <a:t>i </a:t>
            </a:r>
            <a:r>
              <a:rPr lang="it-IT" sz="2000" b="1" i="1" u="sng" dirty="0">
                <a:solidFill>
                  <a:srgbClr val="FF0000"/>
                </a:solidFill>
              </a:rPr>
              <a:t>bambini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più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b="1" i="1" u="sng" dirty="0">
                <a:solidFill>
                  <a:srgbClr val="FF0000"/>
                </a:solidFill>
              </a:rPr>
              <a:t>grandi </a:t>
            </a:r>
            <a:r>
              <a:rPr lang="it-IT" sz="2000" b="1" i="1" dirty="0"/>
              <a:t>sortiscono un buon effetto dei “buoni” (per esempio un “buono” per una giornata senza </a:t>
            </a:r>
            <a:r>
              <a:rPr lang="it-IT" sz="2000" b="1" i="1" dirty="0" smtClean="0"/>
              <a:t>compiti).</a:t>
            </a:r>
          </a:p>
          <a:p>
            <a:pPr lvl="0"/>
            <a:r>
              <a:rPr lang="it-IT" sz="2000" b="1" i="1" u="sng" dirty="0" smtClean="0">
                <a:solidFill>
                  <a:srgbClr val="FF0000"/>
                </a:solidFill>
              </a:rPr>
              <a:t>Assegnare  </a:t>
            </a:r>
            <a:r>
              <a:rPr lang="it-IT" sz="2000" b="1" i="1" u="sng" dirty="0">
                <a:solidFill>
                  <a:srgbClr val="FF0000"/>
                </a:solidFill>
              </a:rPr>
              <a:t>un cartellino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rosso </a:t>
            </a:r>
            <a:r>
              <a:rPr lang="it-IT" sz="2000" b="1" i="1" dirty="0"/>
              <a:t>quando non sono stati svolti i </a:t>
            </a:r>
            <a:r>
              <a:rPr lang="it-IT" sz="2000" b="1" i="1" dirty="0" smtClean="0"/>
              <a:t>compiti: ciò </a:t>
            </a:r>
            <a:r>
              <a:rPr lang="it-IT" sz="2000" b="1" i="1" dirty="0"/>
              <a:t>comporta un’ora di “lavoro socialmente utile”.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P</a:t>
            </a:r>
            <a:r>
              <a:rPr lang="it-IT" sz="2000" b="1" i="1" u="sng" dirty="0" smtClean="0">
                <a:solidFill>
                  <a:srgbClr val="FF0000"/>
                </a:solidFill>
              </a:rPr>
              <a:t>revenire</a:t>
            </a:r>
            <a:r>
              <a:rPr lang="it-IT" sz="2000" b="1" i="1" dirty="0" smtClean="0"/>
              <a:t> </a:t>
            </a:r>
            <a:r>
              <a:rPr lang="it-IT" sz="2000" b="1" i="1" dirty="0"/>
              <a:t>individuando quelle situazioni o cose che fanno esplodere i bambini ADHD, in modo da </a:t>
            </a:r>
            <a:r>
              <a:rPr lang="it-IT" sz="2000" b="1" i="1" dirty="0" smtClean="0"/>
              <a:t>evitarle</a:t>
            </a:r>
          </a:p>
          <a:p>
            <a:r>
              <a:rPr lang="it-IT" sz="2000" b="1" i="1" u="sng" dirty="0">
                <a:solidFill>
                  <a:srgbClr val="FF0000"/>
                </a:solidFill>
              </a:rPr>
              <a:t>Definire delle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regole, scritte</a:t>
            </a:r>
            <a:r>
              <a:rPr lang="it-IT" sz="2000" b="1" i="1" dirty="0" smtClean="0"/>
              <a:t> su un cartellone e riprese ogni qual volta ne viene violata una.</a:t>
            </a:r>
            <a:endParaRPr lang="it-IT" sz="2000" b="1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068">
            <a:off x="5771700" y="1763688"/>
            <a:ext cx="1433932" cy="11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56792" y="68356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Self-control</a:t>
            </a:r>
            <a:endParaRPr lang="it-IT" sz="4000" b="1" i="1" dirty="0"/>
          </a:p>
        </p:txBody>
      </p:sp>
      <p:sp>
        <p:nvSpPr>
          <p:cNvPr id="9" name="Fumetto 4 8"/>
          <p:cNvSpPr/>
          <p:nvPr/>
        </p:nvSpPr>
        <p:spPr>
          <a:xfrm>
            <a:off x="502215" y="4016752"/>
            <a:ext cx="4211794" cy="4155648"/>
          </a:xfrm>
          <a:prstGeom prst="cloudCallout">
            <a:avLst>
              <a:gd name="adj1" fmla="val 49186"/>
              <a:gd name="adj2" fmla="val 19219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“</a:t>
            </a:r>
            <a:r>
              <a:rPr lang="it-IT" sz="2000" b="1" i="1" dirty="0">
                <a:solidFill>
                  <a:schemeClr val="tx1"/>
                </a:solidFill>
              </a:rPr>
              <a:t>Oh no, ho macchiato il quaderno... 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bene</a:t>
            </a:r>
            <a:r>
              <a:rPr lang="it-IT" sz="2000" b="1" i="1" dirty="0">
                <a:solidFill>
                  <a:schemeClr val="tx1"/>
                </a:solidFill>
              </a:rPr>
              <a:t>, </a:t>
            </a:r>
            <a:r>
              <a:rPr lang="it-IT" sz="2000" b="1" i="1" dirty="0" smtClean="0">
                <a:solidFill>
                  <a:schemeClr val="tx1"/>
                </a:solidFill>
              </a:rPr>
              <a:t>devo </a:t>
            </a:r>
            <a:r>
              <a:rPr lang="it-IT" sz="2000" b="1" i="1" dirty="0">
                <a:solidFill>
                  <a:schemeClr val="tx1"/>
                </a:solidFill>
              </a:rPr>
              <a:t>stare calma... </a:t>
            </a:r>
            <a:endParaRPr lang="it-IT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ora </a:t>
            </a:r>
            <a:r>
              <a:rPr lang="it-IT" sz="2000" b="1" i="1" dirty="0">
                <a:solidFill>
                  <a:schemeClr val="tx1"/>
                </a:solidFill>
              </a:rPr>
              <a:t>vedo di riparare </a:t>
            </a:r>
            <a:r>
              <a:rPr lang="it-IT" sz="2000" b="1" i="1" dirty="0" smtClean="0">
                <a:solidFill>
                  <a:schemeClr val="tx1"/>
                </a:solidFill>
              </a:rPr>
              <a:t>come    posso...</a:t>
            </a:r>
          </a:p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 </a:t>
            </a:r>
            <a:r>
              <a:rPr lang="it-IT" sz="2000" b="1" i="1" dirty="0">
                <a:solidFill>
                  <a:schemeClr val="tx1"/>
                </a:solidFill>
              </a:rPr>
              <a:t>D</a:t>
            </a:r>
            <a:r>
              <a:rPr lang="it-IT" sz="2000" b="1" i="1" dirty="0" smtClean="0">
                <a:solidFill>
                  <a:schemeClr val="tx1"/>
                </a:solidFill>
              </a:rPr>
              <a:t>evo </a:t>
            </a:r>
            <a:r>
              <a:rPr lang="it-IT" sz="2000" b="1" i="1" dirty="0">
                <a:solidFill>
                  <a:schemeClr val="tx1"/>
                </a:solidFill>
              </a:rPr>
              <a:t>prendere la </a:t>
            </a:r>
            <a:r>
              <a:rPr lang="it-IT" sz="2000" b="1" i="1" dirty="0" smtClean="0">
                <a:solidFill>
                  <a:schemeClr val="tx1"/>
                </a:solidFill>
              </a:rPr>
              <a:t>«</a:t>
            </a:r>
            <a:r>
              <a:rPr lang="it-IT" sz="2000" b="1" i="1" dirty="0" err="1" smtClean="0">
                <a:solidFill>
                  <a:schemeClr val="tx1"/>
                </a:solidFill>
              </a:rPr>
              <a:t>cancellina</a:t>
            </a:r>
            <a:r>
              <a:rPr lang="it-IT" sz="2000" b="1" i="1" dirty="0" smtClean="0">
                <a:solidFill>
                  <a:schemeClr val="tx1"/>
                </a:solidFill>
              </a:rPr>
              <a:t>» </a:t>
            </a:r>
            <a:r>
              <a:rPr lang="it-IT" sz="2000" b="1" i="1" dirty="0">
                <a:solidFill>
                  <a:schemeClr val="tx1"/>
                </a:solidFill>
              </a:rPr>
              <a:t>che mi permetterà di eliminare la </a:t>
            </a:r>
            <a:r>
              <a:rPr lang="it-IT" sz="2000" b="1" i="1" dirty="0" smtClean="0">
                <a:solidFill>
                  <a:schemeClr val="tx1"/>
                </a:solidFill>
              </a:rPr>
              <a:t>macchia</a:t>
            </a:r>
            <a:r>
              <a:rPr lang="it-IT" sz="2000" b="1" i="1" dirty="0">
                <a:solidFill>
                  <a:schemeClr val="tx1"/>
                </a:solidFill>
              </a:rPr>
              <a:t>!</a:t>
            </a:r>
            <a:r>
              <a:rPr lang="it-IT" sz="2000" b="1" i="1" dirty="0" smtClean="0">
                <a:solidFill>
                  <a:schemeClr val="tx1"/>
                </a:solidFill>
              </a:rPr>
              <a:t>”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867" y="6333564"/>
            <a:ext cx="1962110" cy="242316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749197" y="1795856"/>
            <a:ext cx="2493780" cy="81320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verbalizzare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26583" y="1691680"/>
            <a:ext cx="2614385" cy="112371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b="1" i="1" dirty="0" smtClean="0">
                <a:solidFill>
                  <a:schemeClr val="bg1"/>
                </a:solidFill>
              </a:rPr>
              <a:t>Offrire </a:t>
            </a:r>
            <a:r>
              <a:rPr lang="it-IT" sz="2000" b="1" i="1" dirty="0">
                <a:solidFill>
                  <a:schemeClr val="bg1"/>
                </a:solidFill>
              </a:rPr>
              <a:t>un modello di comportamento pacato e riflessivo </a:t>
            </a:r>
            <a:endParaRPr lang="it-IT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988840" y="2902824"/>
            <a:ext cx="3528391" cy="914400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Offrire una strategia razionale di </a:t>
            </a:r>
            <a:r>
              <a:rPr lang="it-IT" sz="2000" b="1" i="1" dirty="0" smtClean="0">
                <a:solidFill>
                  <a:srgbClr val="FF0000"/>
                </a:solidFill>
              </a:rPr>
              <a:t>problem-solving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uiExpand="1" build="p" animBg="1"/>
      <p:bldP spid="13" grpId="0" animBg="1"/>
      <p:bldP spid="12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   Referente : Marina Ombrato                                          A.S.2012-2013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772816" y="683568"/>
            <a:ext cx="345638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i="1" dirty="0" smtClean="0">
                <a:solidFill>
                  <a:schemeClr val="tx1"/>
                </a:solidFill>
              </a:rPr>
              <a:t>Attività fisica</a:t>
            </a:r>
            <a:endParaRPr lang="it-IT" sz="4000" b="1" i="1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634" y="2883456"/>
            <a:ext cx="1513107" cy="2768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82" y="5878223"/>
            <a:ext cx="1834885" cy="2762508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772816" y="1619672"/>
            <a:ext cx="3888432" cy="64807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sz="2000" b="1" i="1" dirty="0" smtClean="0">
                <a:solidFill>
                  <a:schemeClr val="bg1"/>
                </a:solidFill>
              </a:rPr>
              <a:t>Bisogna </a:t>
            </a:r>
            <a:r>
              <a:rPr lang="it-IT" sz="2000" b="1" i="1" u="sng" dirty="0">
                <a:solidFill>
                  <a:schemeClr val="bg1"/>
                </a:solidFill>
              </a:rPr>
              <a:t>dare</a:t>
            </a:r>
            <a:r>
              <a:rPr lang="it-IT" sz="2000" b="1" i="1" dirty="0">
                <a:solidFill>
                  <a:schemeClr val="bg1"/>
                </a:solidFill>
              </a:rPr>
              <a:t> il giusto </a:t>
            </a:r>
            <a:r>
              <a:rPr lang="it-IT" sz="2000" b="1" i="1" u="sng" dirty="0">
                <a:solidFill>
                  <a:schemeClr val="bg1"/>
                </a:solidFill>
              </a:rPr>
              <a:t>peso all’attività fisica</a:t>
            </a:r>
            <a:r>
              <a:rPr lang="it-IT" sz="2000" b="1" i="1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8016" y="3917464"/>
            <a:ext cx="1659984" cy="1524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40" y="2883456"/>
            <a:ext cx="1480043" cy="2768664"/>
          </a:xfrm>
          <a:prstGeom prst="rect">
            <a:avLst/>
          </a:prstGeom>
        </p:spPr>
      </p:pic>
      <p:sp>
        <p:nvSpPr>
          <p:cNvPr id="16" name="Rettangolo arrotondato 15"/>
          <p:cNvSpPr/>
          <p:nvPr/>
        </p:nvSpPr>
        <p:spPr>
          <a:xfrm>
            <a:off x="476672" y="5441464"/>
            <a:ext cx="1872208" cy="136278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Sport di </a:t>
            </a:r>
            <a:r>
              <a:rPr lang="it-IT" b="1" i="1" u="sng" dirty="0" smtClean="0">
                <a:solidFill>
                  <a:schemeClr val="bg1"/>
                </a:solidFill>
              </a:rPr>
              <a:t>squadra</a:t>
            </a:r>
            <a:r>
              <a:rPr lang="it-IT" b="1" i="1" dirty="0" smtClean="0">
                <a:solidFill>
                  <a:schemeClr val="bg1"/>
                </a:solidFill>
              </a:rPr>
              <a:t> e che insegnano l’</a:t>
            </a:r>
            <a:r>
              <a:rPr lang="it-IT" b="1" i="1" u="sng" dirty="0" smtClean="0">
                <a:solidFill>
                  <a:schemeClr val="bg1"/>
                </a:solidFill>
              </a:rPr>
              <a:t>autocontrollo</a:t>
            </a:r>
            <a:endParaRPr lang="it-IT" b="1" i="1" u="sng" dirty="0">
              <a:solidFill>
                <a:schemeClr val="bg1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" y="7602881"/>
            <a:ext cx="3096344" cy="1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94444E-6 C -0.00695 -0.00347 -0.02755 -0.00538 -0.03449 -0.00538 C -0.08033 -0.00538 -0.12709 0.04063 -0.12709 0.0882 C -0.12709 0.06372 -0.15047 0.04063 -0.17315 0.04063 C -0.1963 0.04063 -0.21852 0.06424 -0.21852 0.0882 C -0.21852 0.0757 -0.23056 0.06372 -0.24213 0.06372 C -0.2544 0.06372 -0.26528 0.07518 -0.26528 0.0882 C -0.26528 0.08143 -0.27176 0.0757 -0.27801 0.0757 C -0.2838 0.0757 -0.28936 0.08143 -0.28936 0.0882 C -0.28936 0.08455 -0.29283 0.08143 -0.29537 0.08143 C -0.29699 0.08143 -0.30093 0.08455 -0.30093 0.0882 C -0.30093 0.08594 -0.30255 0.08455 -0.30417 0.08455 C -0.30417 0.08386 -0.30672 0.08594 -0.30672 0.0882 C -0.30672 0.08629 -0.30672 0.08594 -0.3088 0.08594 C -0.3088 0.08629 -0.30996 0.08629 -0.30996 0.0882 C -0.30996 0.08681 -0.30996 0.08629 -0.30996 0.08663 C -0.31158 0.08629 -0.31158 0.08663 -0.31158 0.08681 C -0.31274 0.08681 -0.31274 0.08629 -0.31274 0.08663 C -0.3132 0.08629 -0.3132 0.08663 -0.3132 0.08681 " pathEditMode="relative" rAng="0" ptsTypes="fffffffffffffffffff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1" y="4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2 0.0868 L -0.66505 -0.005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3" y="-46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2188 L 0.10416 0.02673 C 0.12615 0.03802 0.15925 0.04427 0.19351 0.04427 C 0.23263 0.04427 0.26388 0.03802 0.28588 0.02673 L 0.3905 -0.02188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3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1 -0.09583 L -0.09421 -0.09583 C -0.11065 -0.09583 -0.13079 -0.06719 -0.13079 -0.04358 L -0.13079 0.00903 " pathEditMode="relative" rAng="0" ptsTypes="FfFF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5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1111E-6 L -0.12592 0.01389 " pathEditMode="relative" rAng="0" ptsTypes="AA">
                                      <p:cBhvr>
                                        <p:cTn id="6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96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 animBg="1"/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24744" y="75557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L’infanzia</a:t>
            </a:r>
            <a:endParaRPr lang="it-IT" sz="4000" b="1" i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872716" y="1799692"/>
            <a:ext cx="5184576" cy="165618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La frequenza alla </a:t>
            </a:r>
            <a:r>
              <a:rPr lang="it-IT" b="1" i="1" u="sng" dirty="0">
                <a:solidFill>
                  <a:srgbClr val="FF0000"/>
                </a:solidFill>
              </a:rPr>
              <a:t>scuola </a:t>
            </a:r>
            <a:r>
              <a:rPr lang="it-IT" b="1" i="1" u="sng" dirty="0" smtClean="0">
                <a:solidFill>
                  <a:srgbClr val="FF0000"/>
                </a:solidFill>
              </a:rPr>
              <a:t>dell’infanzia  </a:t>
            </a:r>
            <a:r>
              <a:rPr lang="it-IT" b="1" i="1" dirty="0" smtClean="0"/>
              <a:t>serve ad </a:t>
            </a:r>
            <a:r>
              <a:rPr lang="it-IT" b="1" i="1" dirty="0"/>
              <a:t>inserire il bambino nel mondo sociale, fatto di rapporti umani e di regole valide per tutti. </a:t>
            </a:r>
            <a:endParaRPr lang="it-IT" b="1" i="1" dirty="0" smtClean="0"/>
          </a:p>
        </p:txBody>
      </p:sp>
      <p:sp>
        <p:nvSpPr>
          <p:cNvPr id="10" name="Rettangolo arrotondato 9"/>
          <p:cNvSpPr/>
          <p:nvPr/>
        </p:nvSpPr>
        <p:spPr>
          <a:xfrm>
            <a:off x="962726" y="3995936"/>
            <a:ext cx="4932548" cy="165618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Può diventare </a:t>
            </a:r>
            <a:r>
              <a:rPr lang="it-IT" b="1" i="1" u="sng" dirty="0">
                <a:solidFill>
                  <a:srgbClr val="FF0000"/>
                </a:solidFill>
              </a:rPr>
              <a:t>utile l'attesa di un anno alla scuola materna</a:t>
            </a:r>
            <a:r>
              <a:rPr lang="it-IT" b="1" i="1" dirty="0"/>
              <a:t> affinché il piccolo possa maturare maggiormente e abituarsi a rimanere attento più a lungo. </a:t>
            </a:r>
          </a:p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07" y="5894348"/>
            <a:ext cx="25836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 animBg="1"/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28800" y="75557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La crescita</a:t>
            </a:r>
            <a:endParaRPr lang="it-IT" sz="4000" b="1" i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836712" y="2051720"/>
            <a:ext cx="2520280" cy="1296144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A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Diventa “</a:t>
            </a:r>
            <a:r>
              <a:rPr lang="it-IT" b="1" i="1" dirty="0" smtClean="0">
                <a:solidFill>
                  <a:srgbClr val="FA12C8"/>
                </a:solidFill>
              </a:rPr>
              <a:t>un’agitazione </a:t>
            </a:r>
            <a:r>
              <a:rPr lang="it-IT" b="1" i="1" dirty="0">
                <a:solidFill>
                  <a:srgbClr val="FA12C8"/>
                </a:solidFill>
              </a:rPr>
              <a:t>interiorizzata” 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095410" y="1763688"/>
            <a:ext cx="1691515" cy="2304256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chemeClr val="bg1"/>
                </a:solidFill>
              </a:rPr>
              <a:t>insofferenza, impazienza e </a:t>
            </a:r>
            <a:r>
              <a:rPr lang="it-IT" b="1" i="1" dirty="0">
                <a:solidFill>
                  <a:srgbClr val="FA12C8"/>
                </a:solidFill>
              </a:rPr>
              <a:t>continui cambi di attività</a:t>
            </a:r>
            <a:r>
              <a:rPr lang="it-IT" b="1" i="1" dirty="0">
                <a:solidFill>
                  <a:schemeClr val="bg1"/>
                </a:solidFill>
              </a:rPr>
              <a:t> o movimenti del corpo. 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3435229" y="2699792"/>
            <a:ext cx="660181" cy="360040"/>
          </a:xfrm>
          <a:prstGeom prst="rightArrow">
            <a:avLst/>
          </a:prstGeom>
          <a:solidFill>
            <a:srgbClr val="FA12C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472409" y="4037856"/>
            <a:ext cx="3240360" cy="2545000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A1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A12C8"/>
                </a:solidFill>
              </a:rPr>
              <a:t>Ostinazione</a:t>
            </a:r>
            <a:r>
              <a:rPr lang="it-IT" b="1" i="1" dirty="0">
                <a:solidFill>
                  <a:srgbClr val="FA12C8"/>
                </a:solidFill>
              </a:rPr>
              <a:t>, </a:t>
            </a:r>
            <a:endParaRPr lang="it-IT" b="1" i="1" dirty="0" smtClean="0">
              <a:solidFill>
                <a:srgbClr val="FA12C8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>
                <a:solidFill>
                  <a:schemeClr val="bg1"/>
                </a:solidFill>
              </a:rPr>
              <a:t>scarsa obbedienza alle regole, </a:t>
            </a:r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smtClean="0">
                <a:solidFill>
                  <a:srgbClr val="FA12C8"/>
                </a:solidFill>
              </a:rPr>
              <a:t> </a:t>
            </a:r>
            <a:r>
              <a:rPr lang="it-IT" b="1" i="1" dirty="0">
                <a:solidFill>
                  <a:srgbClr val="FA12C8"/>
                </a:solidFill>
              </a:rPr>
              <a:t>prepotenza,  </a:t>
            </a:r>
            <a:endParaRPr lang="it-IT" b="1" i="1" dirty="0" smtClean="0">
              <a:solidFill>
                <a:srgbClr val="FA12C8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maggior </a:t>
            </a:r>
            <a:r>
              <a:rPr lang="it-IT" b="1" i="1" dirty="0">
                <a:solidFill>
                  <a:schemeClr val="bg1"/>
                </a:solidFill>
              </a:rPr>
              <a:t>labilità dell’umore,  scarsa tolleranza alla frustrazione,  </a:t>
            </a:r>
            <a:endParaRPr lang="it-IT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scatti d’ira</a:t>
            </a:r>
          </a:p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>
                <a:solidFill>
                  <a:schemeClr val="bg1"/>
                </a:solidFill>
              </a:rPr>
              <a:t>e  </a:t>
            </a:r>
            <a:r>
              <a:rPr lang="it-IT" b="1" i="1" dirty="0">
                <a:solidFill>
                  <a:srgbClr val="FA12C8"/>
                </a:solidFill>
              </a:rPr>
              <a:t>ridotta autostima. </a:t>
            </a:r>
            <a:r>
              <a:rPr lang="it-IT" b="1" i="1" dirty="0"/>
              <a:t> </a:t>
            </a:r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 rot="8571539">
            <a:off x="3546294" y="3899480"/>
            <a:ext cx="595426" cy="3370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07" y="5794836"/>
            <a:ext cx="25908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 animBg="1"/>
      <p:bldP spid="11" grpId="0" uiExpand="1" build="p" animBg="1"/>
      <p:bldP spid="12" grpId="0" animBg="1"/>
      <p:bldP spid="13" grpId="0" uiExpand="1" build="p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467" y="599728"/>
            <a:ext cx="6172200" cy="1524000"/>
          </a:xfrm>
        </p:spPr>
        <p:txBody>
          <a:bodyPr>
            <a:normAutofit/>
          </a:bodyPr>
          <a:lstStyle/>
          <a:p>
            <a:r>
              <a:rPr lang="it-IT" sz="4800" b="1" i="1" dirty="0" smtClean="0">
                <a:latin typeface="+mn-lt"/>
              </a:rPr>
              <a:t>I genitori</a:t>
            </a:r>
            <a:endParaRPr lang="it-IT" sz="4800" b="1" i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 ADHD/DDAI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04" y="4017683"/>
            <a:ext cx="3312368" cy="3672408"/>
          </a:xfrm>
          <a:prstGeom prst="rect">
            <a:avLst/>
          </a:prstGeom>
        </p:spPr>
      </p:pic>
      <p:sp>
        <p:nvSpPr>
          <p:cNvPr id="9" name="Fumetto 3 8"/>
          <p:cNvSpPr/>
          <p:nvPr/>
        </p:nvSpPr>
        <p:spPr>
          <a:xfrm>
            <a:off x="4112403" y="3873667"/>
            <a:ext cx="2376264" cy="1440160"/>
          </a:xfrm>
          <a:prstGeom prst="wedgeEllipseCallout">
            <a:avLst>
              <a:gd name="adj1" fmla="val -58494"/>
              <a:gd name="adj2" fmla="val 5169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Devi smetterla, non si può andare avanti così!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1" name="Fumetto 3 10"/>
          <p:cNvSpPr/>
          <p:nvPr/>
        </p:nvSpPr>
        <p:spPr>
          <a:xfrm>
            <a:off x="980728" y="2704248"/>
            <a:ext cx="2232248" cy="792088"/>
          </a:xfrm>
          <a:prstGeom prst="wedgeEllipseCallout">
            <a:avLst>
              <a:gd name="adj1" fmla="val 9672"/>
              <a:gd name="adj2" fmla="val 8706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Sei una calamità!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369333" y="5175178"/>
            <a:ext cx="1435386" cy="1125015"/>
          </a:xfrm>
          <a:prstGeom prst="wedgeEllipseCallout">
            <a:avLst>
              <a:gd name="adj1" fmla="val 83941"/>
              <a:gd name="adj2" fmla="val -62555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Rompi tutto!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535346" y="3505014"/>
            <a:ext cx="1561506" cy="1188132"/>
          </a:xfrm>
          <a:prstGeom prst="wedgeEllipseCallout">
            <a:avLst>
              <a:gd name="adj1" fmla="val 72917"/>
              <a:gd name="adj2" fmla="val 4704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Stai un po’ fermo!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4" name="Fumetto 4 13"/>
          <p:cNvSpPr/>
          <p:nvPr/>
        </p:nvSpPr>
        <p:spPr>
          <a:xfrm>
            <a:off x="4509121" y="5313827"/>
            <a:ext cx="1872140" cy="1080120"/>
          </a:xfrm>
          <a:prstGeom prst="cloudCallout">
            <a:avLst>
              <a:gd name="adj1" fmla="val -62767"/>
              <a:gd name="adj2" fmla="val -768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Smettetela di  gridare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5" name="Fumetto 4 14"/>
          <p:cNvSpPr/>
          <p:nvPr/>
        </p:nvSpPr>
        <p:spPr>
          <a:xfrm>
            <a:off x="4797152" y="6300193"/>
            <a:ext cx="1691515" cy="2304255"/>
          </a:xfrm>
          <a:prstGeom prst="cloudCallout">
            <a:avLst>
              <a:gd name="adj1" fmla="val -74164"/>
              <a:gd name="adj2" fmla="val -46673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Non riesco a star fermo come lui</a:t>
            </a:r>
            <a:r>
              <a:rPr lang="it-IT" dirty="0" smtClean="0">
                <a:solidFill>
                  <a:schemeClr val="tx1"/>
                </a:solidFill>
              </a:rPr>
              <a:t>!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umetto 4 15"/>
          <p:cNvSpPr/>
          <p:nvPr/>
        </p:nvSpPr>
        <p:spPr>
          <a:xfrm>
            <a:off x="2996953" y="7668344"/>
            <a:ext cx="1296144" cy="720080"/>
          </a:xfrm>
          <a:prstGeom prst="cloudCallout">
            <a:avLst>
              <a:gd name="adj1" fmla="val 66169"/>
              <a:gd name="adj2" fmla="val -7529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Sigh!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3" name="Fumetto 4 2"/>
          <p:cNvSpPr/>
          <p:nvPr/>
        </p:nvSpPr>
        <p:spPr>
          <a:xfrm>
            <a:off x="2580088" y="3279083"/>
            <a:ext cx="1871501" cy="1179242"/>
          </a:xfrm>
          <a:prstGeom prst="cloudCallout">
            <a:avLst>
              <a:gd name="adj1" fmla="val -9436"/>
              <a:gd name="adj2" fmla="val 88563"/>
            </a:avLst>
          </a:prstGeom>
          <a:solidFill>
            <a:schemeClr val="tx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In cosa ho sbagliato?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0" name="Fumetto 4 9"/>
          <p:cNvSpPr/>
          <p:nvPr/>
        </p:nvSpPr>
        <p:spPr>
          <a:xfrm>
            <a:off x="3806705" y="1944937"/>
            <a:ext cx="1980893" cy="1155355"/>
          </a:xfrm>
          <a:prstGeom prst="cloudCallout">
            <a:avLst>
              <a:gd name="adj1" fmla="val -41172"/>
              <a:gd name="adj2" fmla="val 57448"/>
            </a:avLst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Perché si comporta così?</a:t>
            </a:r>
            <a:endParaRPr lang="it-IT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6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6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 smtClean="0"/>
              <a:t>L’adolescenza 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3429000" y="1941712"/>
            <a:ext cx="3000829" cy="1829504"/>
          </a:xfrm>
          <a:prstGeom prst="wedgeRoundRectCallou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Durante la </a:t>
            </a:r>
            <a:r>
              <a:rPr lang="it-IT" b="1" i="1" u="sng" dirty="0">
                <a:solidFill>
                  <a:srgbClr val="FF0000"/>
                </a:solidFill>
              </a:rPr>
              <a:t>preadolescenza</a:t>
            </a:r>
            <a:r>
              <a:rPr lang="it-IT" b="1" i="1" dirty="0"/>
              <a:t> </a:t>
            </a:r>
            <a:r>
              <a:rPr lang="it-IT" b="1" i="1" dirty="0" smtClean="0"/>
              <a:t>i </a:t>
            </a:r>
            <a:r>
              <a:rPr lang="it-IT" b="1" i="1" dirty="0"/>
              <a:t>ragazzi con DDAI </a:t>
            </a:r>
            <a:r>
              <a:rPr lang="it-IT" b="1" i="1" dirty="0" smtClean="0"/>
              <a:t> </a:t>
            </a:r>
            <a:r>
              <a:rPr lang="it-IT" b="1" i="1" dirty="0"/>
              <a:t>dimostrano </a:t>
            </a:r>
            <a:r>
              <a:rPr lang="it-IT" b="1" i="1" u="sng" dirty="0">
                <a:solidFill>
                  <a:srgbClr val="FF0000"/>
                </a:solidFill>
              </a:rPr>
              <a:t>scarsa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capacità di mantenere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amicizie </a:t>
            </a:r>
            <a:r>
              <a:rPr lang="it-IT" b="1" i="1" u="sng" dirty="0">
                <a:solidFill>
                  <a:schemeClr val="bg1"/>
                </a:solidFill>
              </a:rPr>
              <a:t>e</a:t>
            </a:r>
            <a:r>
              <a:rPr lang="it-IT" b="1" i="1" u="sng" dirty="0">
                <a:solidFill>
                  <a:srgbClr val="FF0000"/>
                </a:solidFill>
              </a:rPr>
              <a:t> risolvere </a:t>
            </a:r>
            <a:r>
              <a:rPr lang="it-IT" b="1" i="1" dirty="0">
                <a:solidFill>
                  <a:schemeClr val="bg1"/>
                </a:solidFill>
              </a:rPr>
              <a:t>i</a:t>
            </a:r>
            <a:r>
              <a:rPr lang="it-IT" b="1" i="1" u="sng" dirty="0">
                <a:solidFill>
                  <a:srgbClr val="FF0000"/>
                </a:solidFill>
              </a:rPr>
              <a:t> conflitti interpersonali </a:t>
            </a:r>
            <a:r>
              <a:rPr lang="it-IT" b="1" i="1" u="sng" dirty="0" smtClean="0">
                <a:solidFill>
                  <a:srgbClr val="FF0000"/>
                </a:solidFill>
              </a:rPr>
              <a:t>.</a:t>
            </a:r>
            <a:r>
              <a:rPr lang="it-IT" b="1" i="1" u="sng" dirty="0">
                <a:solidFill>
                  <a:srgbClr val="FF0000"/>
                </a:solidFill>
              </a:rPr>
              <a:t> </a:t>
            </a:r>
            <a:endParaRPr lang="it-IT" u="sng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2" y="6701442"/>
            <a:ext cx="2478400" cy="201872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23" y="4254584"/>
            <a:ext cx="2286000" cy="2286000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446669" y="3635896"/>
            <a:ext cx="3126347" cy="2880320"/>
          </a:xfrm>
          <a:prstGeom prst="wedgeRoundRectCallout">
            <a:avLst>
              <a:gd name="adj1" fmla="val 61062"/>
              <a:gd name="adj2" fmla="val 17526"/>
              <a:gd name="adj3" fmla="val 16667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Durante l’</a:t>
            </a:r>
            <a:r>
              <a:rPr lang="it-IT" b="1" i="1" u="sng" dirty="0">
                <a:solidFill>
                  <a:srgbClr val="FF0000"/>
                </a:solidFill>
              </a:rPr>
              <a:t>adolescenza</a:t>
            </a:r>
            <a:r>
              <a:rPr lang="it-IT" b="1" i="1" dirty="0"/>
              <a:t>, si osserva </a:t>
            </a:r>
            <a:r>
              <a:rPr lang="it-IT" b="1" i="1" dirty="0" smtClean="0"/>
              <a:t>una</a:t>
            </a:r>
            <a:r>
              <a:rPr lang="it-IT" b="1" i="1" dirty="0"/>
              <a:t> lieve </a:t>
            </a:r>
            <a:r>
              <a:rPr lang="it-IT" b="1" i="1" dirty="0">
                <a:solidFill>
                  <a:schemeClr val="bg1"/>
                </a:solidFill>
              </a:rPr>
              <a:t>attenuazione della sintomatologia, ma </a:t>
            </a:r>
            <a:r>
              <a:rPr lang="it-IT" b="1" i="1" dirty="0" smtClean="0">
                <a:solidFill>
                  <a:schemeClr val="bg1"/>
                </a:solidFill>
              </a:rPr>
              <a:t>spesso </a:t>
            </a:r>
            <a:r>
              <a:rPr lang="it-IT" b="1" i="1" u="sng" dirty="0">
                <a:solidFill>
                  <a:srgbClr val="FF0000"/>
                </a:solidFill>
              </a:rPr>
              <a:t>si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u="sng" dirty="0">
                <a:solidFill>
                  <a:srgbClr val="FF0000"/>
                </a:solidFill>
              </a:rPr>
              <a:t>riscontrano </a:t>
            </a:r>
            <a:r>
              <a:rPr lang="it-IT" b="1" i="1" dirty="0">
                <a:solidFill>
                  <a:schemeClr val="bg1"/>
                </a:solidFill>
              </a:rPr>
              <a:t>anche altri disturbi mentali, come ad esempio </a:t>
            </a:r>
            <a:r>
              <a:rPr lang="it-IT" b="1" i="1" u="sng" dirty="0">
                <a:solidFill>
                  <a:srgbClr val="FF0000"/>
                </a:solidFill>
              </a:rPr>
              <a:t>depressione, condotta antisociale o ansia </a:t>
            </a:r>
            <a:r>
              <a:rPr lang="it-IT" b="1" i="1" dirty="0">
                <a:solidFill>
                  <a:schemeClr val="bg1"/>
                </a:solidFill>
              </a:rPr>
              <a:t>fino a giungere ad avere problemi con la </a:t>
            </a:r>
            <a:r>
              <a:rPr lang="it-IT" b="1" i="1" dirty="0" smtClean="0">
                <a:solidFill>
                  <a:schemeClr val="bg1"/>
                </a:solidFill>
              </a:rPr>
              <a:t>giustizia.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3" y="7092280"/>
            <a:ext cx="1973580" cy="14782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10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8726"/>
              </p:ext>
            </p:extLst>
          </p:nvPr>
        </p:nvGraphicFramePr>
        <p:xfrm>
          <a:off x="386101" y="3003189"/>
          <a:ext cx="6119333" cy="5794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843"/>
                <a:gridCol w="701230"/>
                <a:gridCol w="701230"/>
                <a:gridCol w="701230"/>
                <a:gridCol w="635800"/>
              </a:tblGrid>
              <a:tr h="687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1. Incontra difficoltà a dirigere l’attenzione sui dettagli o compie errori di negligenza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7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2. Spesso si agita con le mani o i piedi o si dimena sulla seggiola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79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effectLst/>
                        </a:rPr>
                        <a:t>3.Incontra </a:t>
                      </a:r>
                      <a:r>
                        <a:rPr lang="it-IT" sz="1400" b="1" i="1" dirty="0">
                          <a:effectLst/>
                        </a:rPr>
                        <a:t>difficoltà nel mantenere l’attenzione nei compiti o giochi in cui è impegnato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4. Non riesce a stare seduto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9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5. Quando gli si parla non sembra ascoltare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95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6. Esperimenta una irrequietudine interna, corre e </a:t>
                      </a:r>
                      <a:r>
                        <a:rPr lang="it-IT" sz="1400" b="1" i="1" dirty="0" smtClean="0">
                          <a:effectLst/>
                        </a:rPr>
                        <a:t>si</a:t>
                      </a:r>
                      <a:r>
                        <a:rPr lang="it-IT" sz="1400" b="1" i="1" baseline="0" dirty="0" smtClean="0">
                          <a:effectLst/>
                        </a:rPr>
                        <a:t> </a:t>
                      </a:r>
                      <a:r>
                        <a:rPr lang="it-IT" sz="1400" b="1" i="1" dirty="0" smtClean="0">
                          <a:effectLst/>
                        </a:rPr>
                        <a:t>arrampica </a:t>
                      </a:r>
                      <a:r>
                        <a:rPr lang="it-IT" sz="1400" b="1" i="1" dirty="0">
                          <a:effectLst/>
                        </a:rPr>
                        <a:t>dappertutto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1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effectLst/>
                        </a:rPr>
                        <a:t>7. Pur avendo capito le istruzioni e non </a:t>
                      </a:r>
                      <a:r>
                        <a:rPr lang="it-IT" sz="1400" b="1" i="1" dirty="0" smtClean="0">
                          <a:effectLst/>
                        </a:rPr>
                        <a:t>avendo</a:t>
                      </a:r>
                      <a:r>
                        <a:rPr lang="it-IT" sz="1400" b="1" i="1" baseline="0" dirty="0" smtClean="0">
                          <a:effectLst/>
                        </a:rPr>
                        <a:t> </a:t>
                      </a:r>
                      <a:r>
                        <a:rPr lang="it-IT" sz="1400" b="1" i="1" dirty="0" smtClean="0">
                          <a:effectLst/>
                        </a:rPr>
                        <a:t>intenzioni </a:t>
                      </a:r>
                      <a:r>
                        <a:rPr lang="it-IT" sz="1400" b="1" i="1" dirty="0">
                          <a:effectLst/>
                        </a:rPr>
                        <a:t>ostili, non segue le istruzioni o fatica </a:t>
                      </a:r>
                      <a:r>
                        <a:rPr lang="it-IT" sz="1400" b="1" i="1" dirty="0" smtClean="0">
                          <a:effectLst/>
                        </a:rPr>
                        <a:t>a</a:t>
                      </a:r>
                      <a:r>
                        <a:rPr lang="it-IT" sz="1400" b="1" i="1" baseline="0" dirty="0" smtClean="0">
                          <a:effectLst/>
                        </a:rPr>
                        <a:t> </a:t>
                      </a:r>
                      <a:r>
                        <a:rPr lang="it-IT" sz="1400" b="1" i="1" dirty="0" smtClean="0">
                          <a:effectLst/>
                        </a:rPr>
                        <a:t>portarle </a:t>
                      </a:r>
                      <a:r>
                        <a:rPr lang="it-IT" sz="1400" b="1" i="1" dirty="0">
                          <a:effectLst/>
                        </a:rPr>
                        <a:t>a compimento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effectLst/>
                        </a:rPr>
                        <a:t> </a:t>
                      </a:r>
                      <a:endParaRPr lang="it-IT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2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9333" y="449488"/>
            <a:ext cx="6119334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Scala SDAI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SCALA PER L'INDIVIDUAZIONE DI COMPORTAMENTI</a:t>
            </a:r>
            <a:endParaRPr kumimoji="0" lang="it-IT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 DISATTENZIONE E IPERATTIVITÀ (Scala SDAI, 1996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1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</a:t>
            </a:r>
            <a:endParaRPr kumimoji="0" lang="it-IT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Nome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(o sigla) del bambino o della </a:t>
            </a: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classe</a:t>
            </a:r>
            <a:r>
              <a:rPr kumimoji="0" 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oggetto di valutazione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b="1" i="1" dirty="0" smtClean="0">
                <a:latin typeface="Calibri" pitchFamily="34" charset="0"/>
                <a:cs typeface="Times New Roman" pitchFamily="18" charset="0"/>
              </a:rPr>
              <a:t>__________________________________________  __________________________________________</a:t>
            </a: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L'insegnante deve valutare, per ciascuno dei comportamenti elencati qui sotto, la frequenza con cui essi compaiono.</a:t>
            </a:r>
            <a:endParaRPr kumimoji="0" lang="it-IT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27240"/>
              </p:ext>
            </p:extLst>
          </p:nvPr>
        </p:nvGraphicFramePr>
        <p:xfrm>
          <a:off x="404664" y="2195736"/>
          <a:ext cx="6048672" cy="841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3348"/>
                <a:gridCol w="1544010"/>
                <a:gridCol w="1544010"/>
                <a:gridCol w="1487304"/>
              </a:tblGrid>
              <a:tr h="693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 se il bambino non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 mai quel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comportamento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 se il bambino lo presenta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qualche volta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 se il bambino lo presenta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abbastanza spesso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 se il bambino lo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presenta molto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spesso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1" marR="65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225210"/>
              </p:ext>
            </p:extLst>
          </p:nvPr>
        </p:nvGraphicFramePr>
        <p:xfrm>
          <a:off x="476670" y="980120"/>
          <a:ext cx="5998285" cy="72525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93345"/>
                <a:gridCol w="751235"/>
                <a:gridCol w="751235"/>
                <a:gridCol w="751235"/>
                <a:gridCol w="751235"/>
              </a:tblGrid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8. Incontra difficoltà  ad impegnarsi in giochi 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attività tranquille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9. Incontra difficoltà ad organizzarsi nei compiti 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nelle sue attività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55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10. È in movimento continuo come se avesse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dentro un motorino che non si ferma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i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. Evita o è poco disposto a impegnarsi in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attività</a:t>
                      </a:r>
                      <a:r>
                        <a:rPr lang="it-IT" sz="11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che 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richiedono uno sforzo continuato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12. Parla eccessivamente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13. Perde oggetti necessari per le attività che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deve</a:t>
                      </a:r>
                      <a:r>
                        <a:rPr lang="it-IT" sz="11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svolgere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3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14. Risponde precipitosamente prima ancora che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la domanda 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sia stata formulata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interamente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15. Viene distratto facilmente da stimoli esterni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16. Incontra difficoltà ad aspettare il suo turno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2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17.Tende a dimenticarsi di fare le cose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4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18. Spesso interrompe o si comporta in modo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invadente con altri impegnati in un gioco o in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una</a:t>
                      </a:r>
                      <a:r>
                        <a:rPr lang="it-IT" sz="11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100" b="1" i="0" dirty="0" smtClean="0">
                          <a:solidFill>
                            <a:schemeClr val="bg1"/>
                          </a:solidFill>
                          <a:effectLst/>
                        </a:rPr>
                        <a:t>conversazione</a:t>
                      </a: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it-IT" sz="1100" b="1" i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t-IT" sz="1100" b="1" i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it-IT" sz="11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18" marR="6441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9333" y="8380730"/>
            <a:ext cx="61056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Totale item dispari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Totale item pari: 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Totale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______________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476672" y="2915816"/>
            <a:ext cx="60119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895168" y="539552"/>
            <a:ext cx="117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Scala SDAI</a:t>
            </a:r>
            <a:endParaRPr lang="it-IT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/>
              <a:t>A</a:t>
            </a:r>
            <a:r>
              <a:rPr lang="it-IT" b="1" i="1" dirty="0" smtClean="0"/>
              <a:t>lcuni studi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267744"/>
            <a:ext cx="5904656" cy="5544615"/>
          </a:xfrm>
          <a:prstGeom prst="rect">
            <a:avLst/>
          </a:prstGeom>
          <a:solidFill>
            <a:srgbClr val="FFFF00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9333" y="683568"/>
            <a:ext cx="611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ADHD e il cibo «buono»</a:t>
            </a:r>
            <a:endParaRPr lang="it-IT" sz="4000" b="1" i="1" dirty="0"/>
          </a:p>
        </p:txBody>
      </p:sp>
      <p:sp>
        <p:nvSpPr>
          <p:cNvPr id="3" name="Ovale 2"/>
          <p:cNvSpPr/>
          <p:nvPr/>
        </p:nvSpPr>
        <p:spPr>
          <a:xfrm>
            <a:off x="445264" y="1619672"/>
            <a:ext cx="3487792" cy="281747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 2 10"/>
          <p:cNvSpPr/>
          <p:nvPr/>
        </p:nvSpPr>
        <p:spPr>
          <a:xfrm>
            <a:off x="4077072" y="1619672"/>
            <a:ext cx="2411594" cy="3816424"/>
          </a:xfrm>
          <a:prstGeom prst="wedgeRoundRectCallout">
            <a:avLst>
              <a:gd name="adj1" fmla="val -91249"/>
              <a:gd name="adj2" fmla="val 61073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proteine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b="1" i="1" dirty="0">
                <a:solidFill>
                  <a:schemeClr val="tx1"/>
                </a:solidFill>
              </a:rPr>
              <a:t>(fagioli, lenticchie e ceci), </a:t>
            </a:r>
            <a:r>
              <a:rPr lang="it-IT" b="1" i="1" dirty="0" smtClean="0">
                <a:solidFill>
                  <a:schemeClr val="tx1"/>
                </a:solidFill>
              </a:rPr>
              <a:t> </a:t>
            </a:r>
            <a:r>
              <a:rPr lang="it-IT" b="1" i="1" dirty="0">
                <a:solidFill>
                  <a:schemeClr val="tx1"/>
                </a:solidFill>
              </a:rPr>
              <a:t>uova, </a:t>
            </a:r>
          </a:p>
          <a:p>
            <a:r>
              <a:rPr lang="it-IT" b="1" i="1" dirty="0" smtClean="0">
                <a:solidFill>
                  <a:schemeClr val="tx1"/>
                </a:solidFill>
              </a:rPr>
              <a:t>carne</a:t>
            </a:r>
            <a:r>
              <a:rPr lang="it-IT" b="1" i="1" dirty="0">
                <a:solidFill>
                  <a:schemeClr val="tx1"/>
                </a:solidFill>
              </a:rPr>
              <a:t>, </a:t>
            </a:r>
            <a:endParaRPr lang="it-IT" b="1" i="1" dirty="0" smtClean="0">
              <a:solidFill>
                <a:schemeClr val="tx1"/>
              </a:solidFill>
            </a:endParaRPr>
          </a:p>
          <a:p>
            <a:r>
              <a:rPr lang="it-IT" b="1" i="1" dirty="0" smtClean="0">
                <a:solidFill>
                  <a:schemeClr val="tx1"/>
                </a:solidFill>
              </a:rPr>
              <a:t>salmone, sardine</a:t>
            </a:r>
            <a:endParaRPr lang="it-IT" b="1" i="1" dirty="0">
              <a:solidFill>
                <a:schemeClr val="tx1"/>
              </a:solidFill>
            </a:endParaRPr>
          </a:p>
          <a:p>
            <a:r>
              <a:rPr lang="it-IT" b="1" i="1" dirty="0" smtClean="0">
                <a:solidFill>
                  <a:schemeClr val="tx1"/>
                </a:solidFill>
              </a:rPr>
              <a:t>noci </a:t>
            </a:r>
            <a:r>
              <a:rPr lang="it-IT" b="1" i="1" dirty="0">
                <a:solidFill>
                  <a:schemeClr val="tx1"/>
                </a:solidFill>
              </a:rPr>
              <a:t>e nocciole,  </a:t>
            </a:r>
            <a:r>
              <a:rPr lang="it-IT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 </a:t>
            </a:r>
            <a:r>
              <a:rPr lang="it-IT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facilitano </a:t>
            </a:r>
            <a:r>
              <a:rPr lang="it-IT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it-IT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concentrazione </a:t>
            </a:r>
            <a:endParaRPr lang="it-IT" b="1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it-IT" b="1" i="1" dirty="0" smtClean="0">
                <a:solidFill>
                  <a:schemeClr val="tx1"/>
                </a:solidFill>
              </a:rPr>
              <a:t>e</a:t>
            </a:r>
            <a:r>
              <a:rPr lang="it-IT" b="1" i="1" dirty="0">
                <a:solidFill>
                  <a:schemeClr val="tx1"/>
                </a:solidFill>
              </a:rPr>
              <a:t>, di conseguenza, il lavoro di apprendimento;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98" y="6004605"/>
            <a:ext cx="3564396" cy="276547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8" y="1674163"/>
            <a:ext cx="1828800" cy="18288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3203848"/>
            <a:ext cx="1616968" cy="123329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EFE3AF"/>
              </a:clrFrom>
              <a:clrTo>
                <a:srgbClr val="EFE3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1" y="2280796"/>
            <a:ext cx="1486428" cy="13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9333" y="683568"/>
            <a:ext cx="611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ADHD e il cibo «cattivo»</a:t>
            </a:r>
            <a:endParaRPr lang="it-IT" sz="4000" b="1" i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548680" y="1547664"/>
            <a:ext cx="3528392" cy="21602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u="sng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Coloranti </a:t>
            </a:r>
            <a:r>
              <a:rPr lang="it-IT" b="1" i="1" u="sng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alimentari </a:t>
            </a:r>
            <a:r>
              <a:rPr lang="it-IT" b="1" i="1" dirty="0" smtClean="0">
                <a:solidFill>
                  <a:schemeClr val="tx1"/>
                </a:solidFill>
              </a:rPr>
              <a:t>, “</a:t>
            </a:r>
            <a:r>
              <a:rPr lang="it-IT" b="1" i="1" dirty="0">
                <a:solidFill>
                  <a:schemeClr val="tx1"/>
                </a:solidFill>
              </a:rPr>
              <a:t>coloranti azoici” ovvero : E 102, E 104, </a:t>
            </a:r>
            <a:endParaRPr lang="it-IT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b="1" i="1" dirty="0" smtClean="0">
                <a:solidFill>
                  <a:schemeClr val="tx1"/>
                </a:solidFill>
              </a:rPr>
              <a:t>E </a:t>
            </a:r>
            <a:r>
              <a:rPr lang="it-IT" b="1" i="1" dirty="0">
                <a:solidFill>
                  <a:schemeClr val="tx1"/>
                </a:solidFill>
              </a:rPr>
              <a:t>110, E 122, E 124 ed E 129, usati per caramelle, dolciumi, snack, prodotti da forno e </a:t>
            </a:r>
            <a:r>
              <a:rPr lang="it-IT" b="1" i="1" dirty="0" smtClean="0">
                <a:solidFill>
                  <a:schemeClr val="tx1"/>
                </a:solidFill>
              </a:rPr>
              <a:t>bevande </a:t>
            </a:r>
            <a:r>
              <a:rPr lang="it-IT" b="1" i="1" dirty="0">
                <a:solidFill>
                  <a:schemeClr val="tx1"/>
                </a:solidFill>
              </a:rPr>
              <a:t>analcoliche.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4257092" y="1547664"/>
            <a:ext cx="2088232" cy="338437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>
                <a:solidFill>
                  <a:schemeClr val="tx1"/>
                </a:solidFill>
              </a:rPr>
              <a:t>Nel dicembre del </a:t>
            </a:r>
            <a:r>
              <a:rPr lang="it-IT" b="1" i="1" dirty="0" smtClean="0">
                <a:solidFill>
                  <a:schemeClr val="tx1"/>
                </a:solidFill>
              </a:rPr>
              <a:t>2008 </a:t>
            </a:r>
          </a:p>
          <a:p>
            <a:r>
              <a:rPr lang="it-IT" b="1" i="1" dirty="0" smtClean="0">
                <a:solidFill>
                  <a:schemeClr val="tx1"/>
                </a:solidFill>
              </a:rPr>
              <a:t>il </a:t>
            </a:r>
            <a:r>
              <a:rPr lang="it-IT" b="1" i="1" u="sng" dirty="0">
                <a:solidFill>
                  <a:schemeClr val="tx1"/>
                </a:solidFill>
              </a:rPr>
              <a:t>Parlamento Europeo  </a:t>
            </a:r>
            <a:endParaRPr lang="it-IT" b="1" i="1" u="sng" dirty="0" smtClean="0">
              <a:solidFill>
                <a:schemeClr val="tx1"/>
              </a:solidFill>
            </a:endParaRPr>
          </a:p>
          <a:p>
            <a:r>
              <a:rPr lang="it-IT" b="1" i="1" u="sng" dirty="0" smtClean="0">
                <a:solidFill>
                  <a:schemeClr val="tx1"/>
                </a:solidFill>
              </a:rPr>
              <a:t>ha </a:t>
            </a:r>
            <a:r>
              <a:rPr lang="it-IT" b="1" i="1" u="sng" dirty="0">
                <a:solidFill>
                  <a:schemeClr val="tx1"/>
                </a:solidFill>
              </a:rPr>
              <a:t>imposto</a:t>
            </a:r>
            <a:r>
              <a:rPr lang="it-IT" b="1" i="1" dirty="0">
                <a:solidFill>
                  <a:schemeClr val="tx1"/>
                </a:solidFill>
              </a:rPr>
              <a:t>, per gli alimenti che li contengano, una </a:t>
            </a:r>
            <a:r>
              <a:rPr lang="it-IT" b="1" i="1" u="sng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dicitura </a:t>
            </a:r>
            <a:r>
              <a:rPr lang="it-IT" b="1" i="1" u="sng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sull’etichetta </a:t>
            </a:r>
            <a:r>
              <a:rPr lang="it-IT" b="1" i="1" dirty="0" smtClean="0">
                <a:solidFill>
                  <a:schemeClr val="tx1"/>
                </a:solidFill>
              </a:rPr>
              <a:t>della confezione</a:t>
            </a:r>
            <a:endParaRPr lang="it-IT" b="1" i="1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6" y="4579796"/>
            <a:ext cx="3051406" cy="406920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Ovale 13"/>
          <p:cNvSpPr/>
          <p:nvPr/>
        </p:nvSpPr>
        <p:spPr>
          <a:xfrm>
            <a:off x="1268761" y="5220072"/>
            <a:ext cx="2592288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uiExpand="1" build="p" animBg="1"/>
      <p:bldP spid="11" grpId="0" uiExpand="1" build="p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smtClean="0"/>
              <a:t>Alcuni personaggi famosi</a:t>
            </a:r>
            <a:br>
              <a:rPr lang="it-IT" sz="3200" b="1" i="1" dirty="0" smtClean="0"/>
            </a:br>
            <a:r>
              <a:rPr lang="it-IT" sz="3200" b="1" i="1" dirty="0" smtClean="0"/>
              <a:t>con ADHD</a:t>
            </a:r>
            <a:endParaRPr lang="it-IT" sz="3200" b="1" i="1" dirty="0"/>
          </a:p>
        </p:txBody>
      </p:sp>
      <p:sp>
        <p:nvSpPr>
          <p:cNvPr id="3" name="Rettangolo 2"/>
          <p:cNvSpPr/>
          <p:nvPr/>
        </p:nvSpPr>
        <p:spPr>
          <a:xfrm>
            <a:off x="1714500" y="2448342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/>
              <a:t>    </a:t>
            </a:r>
            <a:endParaRPr lang="it-IT" b="1" i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92" y="2363706"/>
            <a:ext cx="1774058" cy="21107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67" y="4574334"/>
            <a:ext cx="2056300" cy="23019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04" y="4474446"/>
            <a:ext cx="1933463" cy="24018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3" y="1419672"/>
            <a:ext cx="2142859" cy="38174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79712"/>
            <a:ext cx="2202417" cy="25946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5" y="5237098"/>
            <a:ext cx="2148840" cy="35375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17" y="6878880"/>
            <a:ext cx="2533750" cy="190256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04" y="6852632"/>
            <a:ext cx="1456013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3707904"/>
            <a:ext cx="4176464" cy="3816424"/>
          </a:xfrm>
        </p:spPr>
      </p:pic>
      <p:sp>
        <p:nvSpPr>
          <p:cNvPr id="4" name="CasellaDiTesto 3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10" name="Fumetto 3 9"/>
          <p:cNvSpPr/>
          <p:nvPr/>
        </p:nvSpPr>
        <p:spPr>
          <a:xfrm>
            <a:off x="2924944" y="1043608"/>
            <a:ext cx="3456384" cy="1706136"/>
          </a:xfrm>
          <a:prstGeom prst="wedgeEllipseCallout">
            <a:avLst>
              <a:gd name="adj1" fmla="val -15541"/>
              <a:gd name="adj2" fmla="val 64072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Comic Sans MS" pitchFamily="66" charset="0"/>
              </a:rPr>
              <a:t>Alla prossima!</a:t>
            </a:r>
            <a:endParaRPr lang="it-IT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652" y="95672"/>
            <a:ext cx="6172200" cy="1524000"/>
          </a:xfrm>
        </p:spPr>
        <p:txBody>
          <a:bodyPr/>
          <a:lstStyle/>
          <a:p>
            <a:r>
              <a:rPr lang="it-IT" b="1" i="1" dirty="0" smtClean="0"/>
              <a:t>Gli addetti ai lavori</a:t>
            </a:r>
            <a:endParaRPr lang="it-IT" b="1" i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03" y="4550648"/>
            <a:ext cx="3312368" cy="4176464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-16988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 ADHD/DDAI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Fumetto 2 2"/>
          <p:cNvSpPr/>
          <p:nvPr/>
        </p:nvSpPr>
        <p:spPr>
          <a:xfrm>
            <a:off x="369333" y="2267744"/>
            <a:ext cx="2699627" cy="1800200"/>
          </a:xfrm>
          <a:prstGeom prst="wedgeRoundRectCallout">
            <a:avLst>
              <a:gd name="adj1" fmla="val -1501"/>
              <a:gd name="adj2" fmla="val 83943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L’iperattività </a:t>
            </a:r>
            <a:r>
              <a:rPr lang="it-IT" sz="2400" b="1" i="1" dirty="0">
                <a:solidFill>
                  <a:schemeClr val="tx1"/>
                </a:solidFill>
              </a:rPr>
              <a:t>è una sindrome </a:t>
            </a:r>
            <a:r>
              <a:rPr lang="it-IT" sz="2400" b="1" i="1" dirty="0" smtClean="0">
                <a:solidFill>
                  <a:schemeClr val="tx1"/>
                </a:solidFill>
              </a:rPr>
              <a:t>neuro-comportamentale</a:t>
            </a:r>
            <a:endParaRPr lang="it-IT" sz="2400" b="1" i="1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Fumetto 2 8"/>
          <p:cNvSpPr/>
          <p:nvPr/>
        </p:nvSpPr>
        <p:spPr>
          <a:xfrm>
            <a:off x="3068960" y="1259632"/>
            <a:ext cx="3419707" cy="3096344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24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roblemi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tx1"/>
                </a:solidFill>
              </a:rPr>
              <a:t>Attenzione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tx1"/>
                </a:solidFill>
              </a:rPr>
              <a:t>Concentrazione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P</a:t>
            </a:r>
            <a:r>
              <a:rPr lang="it-IT" sz="2400" b="1" i="1" dirty="0" smtClean="0">
                <a:solidFill>
                  <a:schemeClr val="tx1"/>
                </a:solidFill>
              </a:rPr>
              <a:t>ercezione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>
                <a:solidFill>
                  <a:schemeClr val="tx1"/>
                </a:solidFill>
              </a:rPr>
              <a:t>C</a:t>
            </a:r>
            <a:r>
              <a:rPr lang="it-IT" sz="2400" b="1" i="1" dirty="0" smtClean="0">
                <a:solidFill>
                  <a:schemeClr val="tx1"/>
                </a:solidFill>
              </a:rPr>
              <a:t>oncettualizzazione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tx1"/>
                </a:solidFill>
              </a:rPr>
              <a:t>coordinazione </a:t>
            </a:r>
            <a:r>
              <a:rPr lang="it-IT" sz="2400" b="1" i="1" dirty="0">
                <a:solidFill>
                  <a:schemeClr val="tx1"/>
                </a:solidFill>
              </a:rPr>
              <a:t>del linguaggio e della memoria.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7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467" y="184666"/>
            <a:ext cx="6172200" cy="1524000"/>
          </a:xfrm>
        </p:spPr>
        <p:txBody>
          <a:bodyPr/>
          <a:lstStyle/>
          <a:p>
            <a:r>
              <a:rPr lang="it-IT" b="1" i="1" dirty="0" smtClean="0"/>
              <a:t>N.P.I.</a:t>
            </a:r>
            <a:r>
              <a:rPr lang="it-IT" sz="2000" b="1" i="1" dirty="0" smtClean="0"/>
              <a:t/>
            </a:r>
            <a:br>
              <a:rPr lang="it-IT" sz="2000" b="1" i="1" dirty="0" smtClean="0"/>
            </a:br>
            <a:r>
              <a:rPr lang="it-IT" sz="2000" b="1" i="1" dirty="0" smtClean="0"/>
              <a:t>neuropsichiatra infantile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Fumetto 2 12"/>
          <p:cNvSpPr/>
          <p:nvPr/>
        </p:nvSpPr>
        <p:spPr>
          <a:xfrm>
            <a:off x="400206" y="1639144"/>
            <a:ext cx="3035024" cy="2284784"/>
          </a:xfrm>
          <a:prstGeom prst="wedgeRoundRectCallout">
            <a:avLst>
              <a:gd name="adj1" fmla="val 18585"/>
              <a:gd name="adj2" fmla="val 76610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i="1" dirty="0" smtClean="0">
              <a:solidFill>
                <a:schemeClr val="tx1"/>
              </a:solidFill>
            </a:endParaRPr>
          </a:p>
          <a:p>
            <a:r>
              <a:rPr lang="it-IT" sz="2000" b="1" i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it-IT" sz="2000" b="1" i="1" u="sng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sintomi </a:t>
            </a:r>
            <a:r>
              <a:rPr lang="it-IT" sz="2000" b="1" i="1" dirty="0">
                <a:solidFill>
                  <a:schemeClr val="tx1"/>
                </a:solidFill>
              </a:rPr>
              <a:t>possono essere presenti a volte sin dalla </a:t>
            </a:r>
            <a:r>
              <a:rPr lang="it-IT" sz="2000" b="1" i="1" dirty="0" smtClean="0">
                <a:solidFill>
                  <a:schemeClr val="tx1"/>
                </a:solidFill>
              </a:rPr>
              <a:t>nascita: 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il </a:t>
            </a:r>
            <a:r>
              <a:rPr lang="it-IT" sz="2000" b="1" i="1" dirty="0">
                <a:solidFill>
                  <a:schemeClr val="tx1"/>
                </a:solidFill>
              </a:rPr>
              <a:t>bambino piange costantemente, si agita, dorme male, sussulta facilmente</a:t>
            </a:r>
            <a:r>
              <a:rPr lang="it-IT" sz="2000" b="1" i="1" dirty="0" smtClean="0">
                <a:solidFill>
                  <a:schemeClr val="tx1"/>
                </a:solidFill>
              </a:rPr>
              <a:t>.</a:t>
            </a:r>
          </a:p>
          <a:p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15" name="Fumetto 2 14"/>
          <p:cNvSpPr/>
          <p:nvPr/>
        </p:nvSpPr>
        <p:spPr>
          <a:xfrm>
            <a:off x="3429000" y="3563888"/>
            <a:ext cx="3059667" cy="5112568"/>
          </a:xfrm>
          <a:prstGeom prst="wedgeRoundRectCallout">
            <a:avLst>
              <a:gd name="adj1" fmla="val -60470"/>
              <a:gd name="adj2" fmla="val -10154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i="1" dirty="0" smtClean="0">
                <a:solidFill>
                  <a:schemeClr val="tx1"/>
                </a:solidFill>
              </a:rPr>
              <a:t>Se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non </a:t>
            </a:r>
            <a:r>
              <a:rPr lang="it-IT" sz="2000" b="1" i="1" dirty="0">
                <a:solidFill>
                  <a:schemeClr val="tx1"/>
                </a:solidFill>
              </a:rPr>
              <a:t>sta mai </a:t>
            </a:r>
            <a:r>
              <a:rPr lang="it-IT" sz="2000" b="1" i="1" dirty="0" smtClean="0">
                <a:solidFill>
                  <a:schemeClr val="tx1"/>
                </a:solidFill>
              </a:rPr>
              <a:t>fermo…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agita </a:t>
            </a:r>
            <a:r>
              <a:rPr lang="it-IT" sz="2000" b="1" i="1" dirty="0">
                <a:solidFill>
                  <a:schemeClr val="tx1"/>
                </a:solidFill>
              </a:rPr>
              <a:t>spesso le mani e i </a:t>
            </a:r>
            <a:r>
              <a:rPr lang="it-IT" sz="2000" b="1" i="1" dirty="0" smtClean="0">
                <a:solidFill>
                  <a:schemeClr val="tx1"/>
                </a:solidFill>
              </a:rPr>
              <a:t>piedi… 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s</a:t>
            </a:r>
            <a:r>
              <a:rPr lang="it-IT" sz="2000" b="1" i="1" dirty="0" smtClean="0">
                <a:solidFill>
                  <a:schemeClr val="tx1"/>
                </a:solidFill>
              </a:rPr>
              <a:t>i </a:t>
            </a:r>
            <a:r>
              <a:rPr lang="it-IT" sz="2000" b="1" i="1" dirty="0">
                <a:solidFill>
                  <a:schemeClr val="tx1"/>
                </a:solidFill>
              </a:rPr>
              <a:t>dimena sulla </a:t>
            </a:r>
            <a:r>
              <a:rPr lang="it-IT" sz="2000" b="1" i="1" dirty="0" smtClean="0">
                <a:solidFill>
                  <a:schemeClr val="tx1"/>
                </a:solidFill>
              </a:rPr>
              <a:t>sedia…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si </a:t>
            </a:r>
            <a:r>
              <a:rPr lang="it-IT" sz="2000" b="1" i="1" dirty="0">
                <a:solidFill>
                  <a:schemeClr val="tx1"/>
                </a:solidFill>
              </a:rPr>
              <a:t>alza </a:t>
            </a:r>
            <a:r>
              <a:rPr lang="it-IT" sz="2000" b="1" i="1" dirty="0" smtClean="0">
                <a:solidFill>
                  <a:schemeClr val="tx1"/>
                </a:solidFill>
              </a:rPr>
              <a:t>spesso…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si </a:t>
            </a:r>
            <a:r>
              <a:rPr lang="it-IT" sz="2000" b="1" i="1" dirty="0">
                <a:solidFill>
                  <a:schemeClr val="tx1"/>
                </a:solidFill>
              </a:rPr>
              <a:t>arrampica e salta </a:t>
            </a:r>
            <a:r>
              <a:rPr lang="it-IT" sz="2000" b="1" i="1" dirty="0" smtClean="0">
                <a:solidFill>
                  <a:schemeClr val="tx1"/>
                </a:solidFill>
              </a:rPr>
              <a:t>dappertutto…</a:t>
            </a:r>
          </a:p>
          <a:p>
            <a:r>
              <a:rPr lang="it-IT" sz="2000" b="1" i="1" dirty="0">
                <a:solidFill>
                  <a:schemeClr val="tx1"/>
                </a:solidFill>
              </a:rPr>
              <a:t>f</a:t>
            </a:r>
            <a:r>
              <a:rPr lang="it-IT" sz="2000" b="1" i="1" dirty="0" smtClean="0">
                <a:solidFill>
                  <a:schemeClr val="tx1"/>
                </a:solidFill>
              </a:rPr>
              <a:t>a </a:t>
            </a:r>
            <a:r>
              <a:rPr lang="it-IT" sz="2000" b="1" i="1" dirty="0">
                <a:solidFill>
                  <a:schemeClr val="tx1"/>
                </a:solidFill>
              </a:rPr>
              <a:t>fatica a </a:t>
            </a:r>
            <a:r>
              <a:rPr lang="it-IT" sz="2000" b="1" i="1" dirty="0" smtClean="0">
                <a:solidFill>
                  <a:schemeClr val="tx1"/>
                </a:solidFill>
              </a:rPr>
              <a:t>concentrarsi..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è </a:t>
            </a:r>
            <a:r>
              <a:rPr lang="it-IT" sz="2000" b="1" i="1" dirty="0">
                <a:solidFill>
                  <a:schemeClr val="tx1"/>
                </a:solidFill>
              </a:rPr>
              <a:t>incapace di prestare attenzione più di qualche </a:t>
            </a:r>
            <a:r>
              <a:rPr lang="it-IT" sz="2000" b="1" i="1" dirty="0" smtClean="0">
                <a:solidFill>
                  <a:schemeClr val="tx1"/>
                </a:solidFill>
              </a:rPr>
              <a:t>secondo…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non </a:t>
            </a:r>
            <a:r>
              <a:rPr lang="it-IT" sz="2000" b="1" i="1" dirty="0">
                <a:solidFill>
                  <a:schemeClr val="tx1"/>
                </a:solidFill>
              </a:rPr>
              <a:t>accetta nessun rifiuto o frustrazione senza sfiorare la crisi di </a:t>
            </a:r>
            <a:r>
              <a:rPr lang="it-IT" sz="2000" b="1" i="1" dirty="0" smtClean="0">
                <a:solidFill>
                  <a:schemeClr val="tx1"/>
                </a:solidFill>
              </a:rPr>
              <a:t>nervi… 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 </a:t>
            </a:r>
            <a:endParaRPr lang="it-IT" sz="2000" dirty="0"/>
          </a:p>
        </p:txBody>
      </p:sp>
      <p:sp>
        <p:nvSpPr>
          <p:cNvPr id="3" name="Fumetto 2 2"/>
          <p:cNvSpPr/>
          <p:nvPr/>
        </p:nvSpPr>
        <p:spPr>
          <a:xfrm>
            <a:off x="3933055" y="1475656"/>
            <a:ext cx="2309385" cy="1924744"/>
          </a:xfrm>
          <a:prstGeom prst="wedgeRoundRectCallout">
            <a:avLst>
              <a:gd name="adj1" fmla="val -69682"/>
              <a:gd name="adj2" fmla="val 22006"/>
              <a:gd name="adj3" fmla="val 16667"/>
            </a:avLst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solidFill>
                  <a:schemeClr val="tx1"/>
                </a:solidFill>
              </a:rPr>
              <a:t>A</a:t>
            </a:r>
            <a:r>
              <a:rPr lang="it-IT" sz="2000" b="1" i="1" dirty="0" smtClean="0">
                <a:solidFill>
                  <a:schemeClr val="tx1"/>
                </a:solidFill>
              </a:rPr>
              <a:t>ll’inizio </a:t>
            </a:r>
            <a:r>
              <a:rPr lang="it-IT" sz="2000" b="1" i="1" dirty="0">
                <a:solidFill>
                  <a:schemeClr val="tx1"/>
                </a:solidFill>
              </a:rPr>
              <a:t>del percorso scolastico </a:t>
            </a:r>
            <a:r>
              <a:rPr lang="it-IT" sz="2000" b="1" i="1" dirty="0" smtClean="0">
                <a:solidFill>
                  <a:schemeClr val="tx1"/>
                </a:solidFill>
              </a:rPr>
              <a:t>i </a:t>
            </a:r>
            <a:r>
              <a:rPr lang="it-IT" sz="2000" b="1" i="1" dirty="0">
                <a:solidFill>
                  <a:schemeClr val="tx1"/>
                </a:solidFill>
              </a:rPr>
              <a:t>problemi diventano più evidenti</a:t>
            </a:r>
            <a:endParaRPr lang="it-IT" sz="2000" dirty="0"/>
          </a:p>
        </p:txBody>
      </p:sp>
      <p:sp>
        <p:nvSpPr>
          <p:cNvPr id="8" name="Fumetto 2 7"/>
          <p:cNvSpPr/>
          <p:nvPr/>
        </p:nvSpPr>
        <p:spPr>
          <a:xfrm>
            <a:off x="400205" y="4355976"/>
            <a:ext cx="1516627" cy="1813302"/>
          </a:xfrm>
          <a:prstGeom prst="wedgeRoundRectCallout">
            <a:avLst>
              <a:gd name="adj1" fmla="val 42464"/>
              <a:gd name="adj2" fmla="val 64057"/>
              <a:gd name="adj3" fmla="val 16667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i="1" dirty="0" smtClean="0">
                <a:solidFill>
                  <a:schemeClr val="tx1"/>
                </a:solidFill>
              </a:rPr>
              <a:t>È  </a:t>
            </a:r>
            <a:r>
              <a:rPr lang="it-IT" sz="2000" b="1" i="1" dirty="0">
                <a:solidFill>
                  <a:schemeClr val="tx1"/>
                </a:solidFill>
              </a:rPr>
              <a:t>molto </a:t>
            </a:r>
            <a:r>
              <a:rPr lang="it-IT" sz="2000" b="1" i="1" dirty="0" smtClean="0">
                <a:solidFill>
                  <a:schemeClr val="tx1"/>
                </a:solidFill>
              </a:rPr>
              <a:t>emotivo</a:t>
            </a:r>
          </a:p>
          <a:p>
            <a:r>
              <a:rPr lang="it-IT" sz="2000" b="1" i="1" dirty="0" smtClean="0">
                <a:solidFill>
                  <a:schemeClr val="tx1"/>
                </a:solidFill>
              </a:rPr>
              <a:t>Forse soffre di </a:t>
            </a:r>
            <a:r>
              <a:rPr lang="it-IT" sz="2000" b="1" i="1" u="sng" dirty="0" smtClean="0">
                <a:solidFill>
                  <a:srgbClr val="FF0000"/>
                </a:solidFill>
              </a:rPr>
              <a:t>iperattività</a:t>
            </a:r>
            <a:endParaRPr lang="it-IT" sz="2000" b="1" i="1" u="sng" dirty="0">
              <a:solidFill>
                <a:srgbClr val="FF0000"/>
              </a:solidFill>
            </a:endParaRPr>
          </a:p>
        </p:txBody>
      </p:sp>
      <p:pic>
        <p:nvPicPr>
          <p:cNvPr id="14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518" y="4355976"/>
            <a:ext cx="277453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6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1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3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35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uiExpand="1" build="p" animBg="1"/>
      <p:bldP spid="15" grpId="0" uiExpand="1" build="p" animBg="1"/>
      <p:bldP spid="3" grpId="0" build="p" animBg="1"/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Pediatra </a:t>
            </a:r>
            <a:endParaRPr lang="it-IT" b="1" i="1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5" y="5580112"/>
            <a:ext cx="2664296" cy="2880320"/>
          </a:xfrm>
          <a:ln w="76200">
            <a:solidFill>
              <a:srgbClr val="007A37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Fumetto 2 7"/>
          <p:cNvSpPr/>
          <p:nvPr/>
        </p:nvSpPr>
        <p:spPr>
          <a:xfrm>
            <a:off x="369333" y="1907704"/>
            <a:ext cx="3419707" cy="2808312"/>
          </a:xfrm>
          <a:prstGeom prst="wedgeRoundRectCallout">
            <a:avLst>
              <a:gd name="adj1" fmla="val -1974"/>
              <a:gd name="adj2" fmla="val 89826"/>
              <a:gd name="adj3" fmla="val 16667"/>
            </a:avLst>
          </a:prstGeom>
          <a:solidFill>
            <a:schemeClr val="bg1"/>
          </a:solidFill>
          <a:ln w="762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b="1" i="1" dirty="0" smtClean="0">
              <a:solidFill>
                <a:schemeClr val="tx1"/>
              </a:solidFill>
            </a:endParaRP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Diagnosi </a:t>
            </a:r>
            <a:r>
              <a:rPr lang="it-IT" sz="2400" b="1" i="1" dirty="0">
                <a:solidFill>
                  <a:schemeClr val="tx1"/>
                </a:solidFill>
              </a:rPr>
              <a:t>di </a:t>
            </a:r>
            <a:r>
              <a:rPr lang="it-IT" sz="2400" b="1" i="1" dirty="0" smtClean="0">
                <a:solidFill>
                  <a:schemeClr val="tx1"/>
                </a:solidFill>
              </a:rPr>
              <a:t>DDAI</a:t>
            </a:r>
            <a:r>
              <a:rPr lang="it-IT" sz="2400" b="1" i="1" dirty="0">
                <a:solidFill>
                  <a:schemeClr val="tx1"/>
                </a:solidFill>
              </a:rPr>
              <a:t>: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un </a:t>
            </a:r>
            <a:r>
              <a:rPr lang="it-IT" sz="2400" b="1" i="1" dirty="0">
                <a:solidFill>
                  <a:schemeClr val="tx1"/>
                </a:solidFill>
              </a:rPr>
              <a:t>bambino deve presentare almeno 6 sintomi per un minimo di 6</a:t>
            </a:r>
            <a:r>
              <a:rPr lang="it-IT" sz="2400" b="1" i="1" dirty="0" smtClean="0">
                <a:solidFill>
                  <a:schemeClr val="tx1"/>
                </a:solidFill>
              </a:rPr>
              <a:t> </a:t>
            </a:r>
            <a:r>
              <a:rPr lang="it-IT" sz="2400" b="1" i="1" dirty="0">
                <a:solidFill>
                  <a:schemeClr val="tx1"/>
                </a:solidFill>
              </a:rPr>
              <a:t>mesi e </a:t>
            </a:r>
            <a:r>
              <a:rPr lang="it-IT" sz="2400" b="1" i="1" dirty="0" smtClean="0">
                <a:solidFill>
                  <a:schemeClr val="tx1"/>
                </a:solidFill>
              </a:rPr>
              <a:t>in almeno </a:t>
            </a: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2 contesti.</a:t>
            </a:r>
          </a:p>
          <a:p>
            <a:pPr algn="just"/>
            <a:r>
              <a:rPr lang="it-IT" b="1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Fumetto 2 2"/>
          <p:cNvSpPr/>
          <p:nvPr/>
        </p:nvSpPr>
        <p:spPr>
          <a:xfrm>
            <a:off x="3875504" y="2771800"/>
            <a:ext cx="2592289" cy="3456384"/>
          </a:xfrm>
          <a:prstGeom prst="wedgeRoundRectCallout">
            <a:avLst>
              <a:gd name="adj1" fmla="val -57484"/>
              <a:gd name="adj2" fmla="val 66885"/>
              <a:gd name="adj3" fmla="val 16667"/>
            </a:avLst>
          </a:prstGeom>
          <a:solidFill>
            <a:schemeClr val="bg1"/>
          </a:solidFill>
          <a:ln w="762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i="1" dirty="0">
                <a:solidFill>
                  <a:schemeClr val="tx1"/>
                </a:solidFill>
              </a:rPr>
              <a:t>M</a:t>
            </a:r>
            <a:r>
              <a:rPr lang="it-IT" sz="2400" b="1" i="1" dirty="0" smtClean="0">
                <a:solidFill>
                  <a:schemeClr val="tx1"/>
                </a:solidFill>
              </a:rPr>
              <a:t>anifestazioni presenti </a:t>
            </a:r>
            <a:r>
              <a:rPr lang="it-IT" sz="2400" b="1" i="1" dirty="0">
                <a:solidFill>
                  <a:schemeClr val="tx1"/>
                </a:solidFill>
              </a:rPr>
              <a:t>prima dei 7 anni </a:t>
            </a:r>
            <a:r>
              <a:rPr lang="it-IT" sz="2400" b="1" i="1" dirty="0" smtClean="0">
                <a:solidFill>
                  <a:schemeClr val="tx1"/>
                </a:solidFill>
              </a:rPr>
              <a:t>che compromettono </a:t>
            </a:r>
            <a:r>
              <a:rPr lang="it-IT" sz="2400" b="1" i="1" dirty="0">
                <a:solidFill>
                  <a:schemeClr val="tx1"/>
                </a:solidFill>
              </a:rPr>
              <a:t>il rendimento scolastico e/o sociale.</a:t>
            </a:r>
            <a:endParaRPr lang="it-IT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44" y="6718488"/>
            <a:ext cx="5040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Cause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85" y="5148064"/>
            <a:ext cx="2592288" cy="3456384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Fumetto 2 10"/>
          <p:cNvSpPr/>
          <p:nvPr/>
        </p:nvSpPr>
        <p:spPr>
          <a:xfrm>
            <a:off x="534960" y="2195736"/>
            <a:ext cx="2606008" cy="1296144"/>
          </a:xfrm>
          <a:prstGeom prst="wedgeRoundRectCallout">
            <a:avLst>
              <a:gd name="adj1" fmla="val -307"/>
              <a:gd name="adj2" fmla="val 90740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i="1" dirty="0" smtClean="0">
                <a:solidFill>
                  <a:schemeClr val="tx1"/>
                </a:solidFill>
              </a:rPr>
              <a:t>carenza </a:t>
            </a:r>
          </a:p>
          <a:p>
            <a:r>
              <a:rPr lang="it-IT" sz="2800" b="1" i="1" dirty="0" smtClean="0">
                <a:solidFill>
                  <a:schemeClr val="tx1"/>
                </a:solidFill>
              </a:rPr>
              <a:t>di </a:t>
            </a:r>
            <a:r>
              <a:rPr lang="it-IT" sz="2800" b="1" i="1" dirty="0">
                <a:solidFill>
                  <a:schemeClr val="tx1"/>
                </a:solidFill>
              </a:rPr>
              <a:t>ossigeno alla </a:t>
            </a:r>
            <a:r>
              <a:rPr lang="it-IT" sz="2800" b="1" i="1" dirty="0" smtClean="0">
                <a:solidFill>
                  <a:schemeClr val="tx1"/>
                </a:solidFill>
              </a:rPr>
              <a:t>nascita</a:t>
            </a:r>
            <a:endParaRPr lang="it-IT" sz="2800" b="1" i="1" dirty="0">
              <a:solidFill>
                <a:schemeClr val="tx1"/>
              </a:solidFill>
            </a:endParaRPr>
          </a:p>
        </p:txBody>
      </p:sp>
      <p:sp>
        <p:nvSpPr>
          <p:cNvPr id="3" name="Fumetto 2 2"/>
          <p:cNvSpPr/>
          <p:nvPr/>
        </p:nvSpPr>
        <p:spPr>
          <a:xfrm>
            <a:off x="620688" y="4067944"/>
            <a:ext cx="2520280" cy="1008112"/>
          </a:xfrm>
          <a:prstGeom prst="wedgeRoundRectCallout">
            <a:avLst>
              <a:gd name="adj1" fmla="val -1385"/>
              <a:gd name="adj2" fmla="val 81174"/>
              <a:gd name="adj3" fmla="val 16667"/>
            </a:avLst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 smtClean="0">
                <a:solidFill>
                  <a:schemeClr val="tx1"/>
                </a:solidFill>
              </a:rPr>
              <a:t>ereditarietà</a:t>
            </a:r>
            <a:endParaRPr lang="it-IT" sz="2800" dirty="0"/>
          </a:p>
        </p:txBody>
      </p:sp>
      <p:sp>
        <p:nvSpPr>
          <p:cNvPr id="12" name="Fumetto 2 11"/>
          <p:cNvSpPr/>
          <p:nvPr/>
        </p:nvSpPr>
        <p:spPr>
          <a:xfrm>
            <a:off x="3284984" y="1475656"/>
            <a:ext cx="3173987" cy="3456384"/>
          </a:xfrm>
          <a:prstGeom prst="wedgeRoundRectCallou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i="1" dirty="0" smtClean="0">
                <a:solidFill>
                  <a:schemeClr val="tx1"/>
                </a:solidFill>
              </a:rPr>
              <a:t>esposizione</a:t>
            </a:r>
          </a:p>
          <a:p>
            <a:r>
              <a:rPr lang="it-IT" sz="2800" b="1" i="1" dirty="0" smtClean="0">
                <a:solidFill>
                  <a:schemeClr val="tx1"/>
                </a:solidFill>
              </a:rPr>
              <a:t>durante </a:t>
            </a:r>
            <a:r>
              <a:rPr lang="it-IT" sz="2800" b="1" i="1" dirty="0">
                <a:solidFill>
                  <a:schemeClr val="tx1"/>
                </a:solidFill>
              </a:rPr>
              <a:t>la vita intrauterina </a:t>
            </a:r>
            <a:r>
              <a:rPr lang="it-IT" sz="2800" b="1" i="1" dirty="0" smtClean="0">
                <a:solidFill>
                  <a:schemeClr val="tx1"/>
                </a:solidFill>
              </a:rPr>
              <a:t>ad alcol</a:t>
            </a:r>
            <a:r>
              <a:rPr lang="it-IT" sz="2800" b="1" i="1" dirty="0">
                <a:solidFill>
                  <a:schemeClr val="tx1"/>
                </a:solidFill>
              </a:rPr>
              <a:t>, piombo, alcune droghe e </a:t>
            </a:r>
            <a:r>
              <a:rPr lang="it-IT" sz="2800" b="1" i="1" dirty="0" smtClean="0">
                <a:solidFill>
                  <a:schemeClr val="tx1"/>
                </a:solidFill>
              </a:rPr>
              <a:t>sostanze chimiche </a:t>
            </a:r>
            <a:r>
              <a:rPr lang="it-IT" sz="2800" b="1" i="1" dirty="0">
                <a:solidFill>
                  <a:schemeClr val="tx1"/>
                </a:solidFill>
              </a:rPr>
              <a:t>inquinanti</a:t>
            </a:r>
            <a:r>
              <a:rPr lang="it-IT" sz="2800" b="1" i="1" dirty="0" smtClean="0">
                <a:solidFill>
                  <a:schemeClr val="tx1"/>
                </a:solidFill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819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nimBg="1"/>
      <p:bldP spid="3" grpId="0" animBg="1"/>
      <p:bldP spid="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333" y="23664"/>
            <a:ext cx="6172200" cy="1668016"/>
          </a:xfrm>
        </p:spPr>
        <p:txBody>
          <a:bodyPr>
            <a:normAutofit fontScale="90000"/>
          </a:bodyPr>
          <a:lstStyle/>
          <a:p>
            <a:r>
              <a:rPr lang="it-IT" b="1" i="1" dirty="0" smtClean="0"/>
              <a:t/>
            </a:r>
            <a:br>
              <a:rPr lang="it-IT" b="1" i="1" dirty="0" smtClean="0"/>
            </a:br>
            <a:r>
              <a:rPr lang="it-IT" b="1" i="1" dirty="0"/>
              <a:t>D</a:t>
            </a:r>
            <a:r>
              <a:rPr lang="it-IT" b="1" i="1" dirty="0" smtClean="0"/>
              <a:t>isturbi associati alla sindrome ADHD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345788"/>
              </p:ext>
            </p:extLst>
          </p:nvPr>
        </p:nvGraphicFramePr>
        <p:xfrm>
          <a:off x="476672" y="2411760"/>
          <a:ext cx="59046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1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ADHD/DDAI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8774668"/>
            <a:ext cx="68704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   Referente : Marina Ombrato                                          A.S.2012-2013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4018002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2470666" y="4387334"/>
            <a:ext cx="840533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65482"/>
              </p:ext>
            </p:extLst>
          </p:nvPr>
        </p:nvGraphicFramePr>
        <p:xfrm>
          <a:off x="1232755" y="827584"/>
          <a:ext cx="439248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5076056"/>
            <a:ext cx="2808312" cy="3456384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 flipH="1" flipV="1">
            <a:off x="3717032" y="4572000"/>
            <a:ext cx="576064" cy="11521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Fumetto 3 15"/>
          <p:cNvSpPr/>
          <p:nvPr/>
        </p:nvSpPr>
        <p:spPr>
          <a:xfrm>
            <a:off x="548680" y="5148064"/>
            <a:ext cx="2627619" cy="1642080"/>
          </a:xfrm>
          <a:prstGeom prst="wedgeEllipseCallout">
            <a:avLst>
              <a:gd name="adj1" fmla="val 80851"/>
              <a:gd name="adj2" fmla="val -849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 maschi presentano maggiormente problematiche comportamentali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8" name="Fumetto 3 17"/>
          <p:cNvSpPr/>
          <p:nvPr/>
        </p:nvSpPr>
        <p:spPr>
          <a:xfrm>
            <a:off x="764703" y="7020272"/>
            <a:ext cx="2411595" cy="1512168"/>
          </a:xfrm>
          <a:prstGeom prst="wedgeEllipseCallout">
            <a:avLst>
              <a:gd name="adj1" fmla="val 92197"/>
              <a:gd name="adj2" fmla="val -91496"/>
            </a:avLst>
          </a:prstGeom>
          <a:solidFill>
            <a:srgbClr val="FA12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Le femmine presentano maggiormente problemi di attenzione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32756" y="827584"/>
            <a:ext cx="4392488" cy="403244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8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6" grpId="0" uiExpand="1" build="p" animBg="1"/>
      <p:bldP spid="18" grpId="0" uiExpand="1" build="p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1857</Words>
  <Application>Microsoft Office PowerPoint</Application>
  <PresentationFormat>Presentazione su schermo (4:3)</PresentationFormat>
  <Paragraphs>434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Presentazione standard di PowerPoint</vt:lpstr>
      <vt:lpstr>Presentazione standard di PowerPoint</vt:lpstr>
      <vt:lpstr>I genitori</vt:lpstr>
      <vt:lpstr>Gli addetti ai lavori</vt:lpstr>
      <vt:lpstr>N.P.I. neuropsichiatra infantile</vt:lpstr>
      <vt:lpstr>Pediatra </vt:lpstr>
      <vt:lpstr>Cause</vt:lpstr>
      <vt:lpstr> Disturbi associati alla sindrome ADHD</vt:lpstr>
      <vt:lpstr>Presentazione standard di PowerPoint</vt:lpstr>
      <vt:lpstr>Genitori: cosa fare?</vt:lpstr>
      <vt:lpstr>Terapia farmacologica</vt:lpstr>
      <vt:lpstr>Presentazione standard di PowerPoint</vt:lpstr>
      <vt:lpstr>Terapie psicologiche</vt:lpstr>
      <vt:lpstr>A scuola</vt:lpstr>
      <vt:lpstr>L’extra-scuola</vt:lpstr>
      <vt:lpstr>Attenti  alle situazioni rischiose</vt:lpstr>
      <vt:lpstr>Cosa fare?</vt:lpstr>
      <vt:lpstr>Cosa non fare</vt:lpstr>
      <vt:lpstr> Problematiche sociali</vt:lpstr>
      <vt:lpstr> Gli insegnanti  Cosa fare?</vt:lpstr>
      <vt:lpstr>Come fare?</vt:lpstr>
      <vt:lpstr> 10 modi per semplificarsi la vita in classe</vt:lpstr>
      <vt:lpstr>  10 modi per semplificarsi la vita in classe n.2</vt:lpstr>
      <vt:lpstr> </vt:lpstr>
      <vt:lpstr> </vt:lpstr>
      <vt:lpstr> </vt:lpstr>
      <vt:lpstr> </vt:lpstr>
      <vt:lpstr> </vt:lpstr>
      <vt:lpstr> </vt:lpstr>
      <vt:lpstr> L’adolescenza </vt:lpstr>
      <vt:lpstr> </vt:lpstr>
      <vt:lpstr> </vt:lpstr>
      <vt:lpstr> Alcuni studi</vt:lpstr>
      <vt:lpstr> </vt:lpstr>
      <vt:lpstr> </vt:lpstr>
      <vt:lpstr>Alcuni personaggi famosi con ADHD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</dc:creator>
  <cp:lastModifiedBy>Marina</cp:lastModifiedBy>
  <cp:revision>293</cp:revision>
  <dcterms:created xsi:type="dcterms:W3CDTF">2012-06-16T15:55:35Z</dcterms:created>
  <dcterms:modified xsi:type="dcterms:W3CDTF">2020-11-12T15:26:05Z</dcterms:modified>
</cp:coreProperties>
</file>